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Raleway" pitchFamily="2" charset="0"/>
      <p:regular r:id="rId11"/>
      <p:bold r:id="rId12"/>
      <p:italic r:id="rId13"/>
      <p:boldItalic r:id="rId14"/>
    </p:embeddedFont>
    <p:embeddedFont>
      <p:font typeface="Raleway Light" pitchFamily="2" charset="0"/>
      <p:regular r:id="rId15"/>
      <p:italic r:id="rId16"/>
    </p:embeddedFont>
    <p:embeddedFont>
      <p:font typeface="Roboto" panose="02000000000000000000" pitchFamily="2" charset="0"/>
      <p:regular r:id="rId17"/>
      <p:bold r:id="rId18"/>
      <p: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2" d="100"/>
          <a:sy n="62" d="100"/>
        </p:scale>
        <p:origin x="984" y="2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028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95000"/>
            </a:srgbClr>
          </a:solidFill>
          <a:ln/>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hyperlink" Target="https://en.wikipedia.org/wiki/Software_engineering"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sv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11962"/>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ICS499 – Software Engineering and Capstone Project</a:t>
            </a:r>
            <a:endParaRPr lang="en-US" sz="3900" dirty="0"/>
          </a:p>
        </p:txBody>
      </p:sp>
      <p:sp>
        <p:nvSpPr>
          <p:cNvPr id="4" name="Text 1"/>
          <p:cNvSpPr/>
          <p:nvPr/>
        </p:nvSpPr>
        <p:spPr>
          <a:xfrm>
            <a:off x="793790" y="2949773"/>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Welcome to ICS499, where theory meets practice in an intensive exploration of software engineering principles and hands-on project development. This course combines foundational software engineering concepts with real-world application through a comprehensive capstone project experience.</a:t>
            </a:r>
            <a:endParaRPr lang="en-US" sz="1550" dirty="0"/>
          </a:p>
        </p:txBody>
      </p:sp>
      <p:sp>
        <p:nvSpPr>
          <p:cNvPr id="5" name="Text 2"/>
          <p:cNvSpPr/>
          <p:nvPr/>
        </p:nvSpPr>
        <p:spPr>
          <a:xfrm>
            <a:off x="793790" y="464153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1B1B27"/>
                </a:solidFill>
                <a:latin typeface="Raleway" pitchFamily="34" charset="0"/>
                <a:ea typeface="Raleway" pitchFamily="34" charset="-122"/>
                <a:cs typeface="Raleway" pitchFamily="34" charset="-120"/>
              </a:rPr>
              <a:t>Instructor</a:t>
            </a:r>
            <a:endParaRPr lang="en-US" sz="1950" dirty="0"/>
          </a:p>
        </p:txBody>
      </p:sp>
      <p:sp>
        <p:nvSpPr>
          <p:cNvPr id="6" name="Text 3"/>
          <p:cNvSpPr/>
          <p:nvPr/>
        </p:nvSpPr>
        <p:spPr>
          <a:xfrm>
            <a:off x="793790" y="5150048"/>
            <a:ext cx="5144214" cy="952619"/>
          </a:xfrm>
          <a:prstGeom prst="rect">
            <a:avLst/>
          </a:prstGeom>
          <a:noFill/>
          <a:ln/>
        </p:spPr>
        <p:txBody>
          <a:bodyPr wrap="square" lIns="0" tIns="0" rIns="0" bIns="0" rtlCol="0" anchor="t"/>
          <a:lstStyle/>
          <a:p>
            <a:pPr marL="0" indent="0" algn="l">
              <a:lnSpc>
                <a:spcPts val="2500"/>
              </a:lnSpc>
              <a:buNone/>
            </a:pPr>
            <a:r>
              <a:rPr lang="en-US" sz="1550" b="1" dirty="0">
                <a:solidFill>
                  <a:srgbClr val="3C3939"/>
                </a:solidFill>
                <a:latin typeface="Roboto" pitchFamily="34" charset="0"/>
                <a:ea typeface="Roboto" pitchFamily="34" charset="-122"/>
                <a:cs typeface="Roboto" pitchFamily="34" charset="-120"/>
              </a:rPr>
              <a:t>Siva Jasthi</a:t>
            </a:r>
          </a:p>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Computer Science and Cybersecurity</a:t>
            </a:r>
            <a:endParaRPr lang="en-US" sz="1550" dirty="0"/>
          </a:p>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Metropolitan State University</a:t>
            </a:r>
            <a:endParaRPr lang="en-US" sz="1550" dirty="0"/>
          </a:p>
        </p:txBody>
      </p:sp>
      <p:pic>
        <p:nvPicPr>
          <p:cNvPr id="7" name="Image 1" descr="preencoded.png"/>
          <p:cNvPicPr>
            <a:picLocks noChangeAspect="1"/>
          </p:cNvPicPr>
          <p:nvPr/>
        </p:nvPicPr>
        <p:blipFill>
          <a:blip r:embed="rId4"/>
          <a:stretch>
            <a:fillRect/>
          </a:stretch>
        </p:blipFill>
        <p:spPr>
          <a:xfrm>
            <a:off x="6429732" y="4666417"/>
            <a:ext cx="1927979" cy="192797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13115"/>
            <a:ext cx="6164580"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Course Structure Overview</a:t>
            </a:r>
            <a:endParaRPr lang="en-US" sz="3900" dirty="0"/>
          </a:p>
        </p:txBody>
      </p:sp>
      <p:sp>
        <p:nvSpPr>
          <p:cNvPr id="4" name="Text 1"/>
          <p:cNvSpPr/>
          <p:nvPr/>
        </p:nvSpPr>
        <p:spPr>
          <a:xfrm>
            <a:off x="6280190" y="2030849"/>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This course is thoughtfully designed around two complementary pillars that work together to build your software engineering expertise. The theoretical foundation provides essential knowledge, while the practical application through your capstone project ensures you can apply these concepts in real-world scenarios.</a:t>
            </a:r>
            <a:endParaRPr lang="en-US" sz="1550" dirty="0"/>
          </a:p>
        </p:txBody>
      </p:sp>
      <p:sp>
        <p:nvSpPr>
          <p:cNvPr id="5" name="Shape 2"/>
          <p:cNvSpPr/>
          <p:nvPr/>
        </p:nvSpPr>
        <p:spPr>
          <a:xfrm>
            <a:off x="6280190" y="3524250"/>
            <a:ext cx="7556421" cy="1855708"/>
          </a:xfrm>
          <a:prstGeom prst="roundRect">
            <a:avLst>
              <a:gd name="adj" fmla="val 4492"/>
            </a:avLst>
          </a:prstGeom>
          <a:solidFill>
            <a:srgbClr val="E1E1EA"/>
          </a:solidFill>
          <a:ln w="7620">
            <a:solidFill>
              <a:srgbClr val="C7C7D0"/>
            </a:solidFill>
            <a:prstDash val="solid"/>
          </a:ln>
        </p:spPr>
        <p:txBody>
          <a:bodyPr/>
          <a:lstStyle/>
          <a:p>
            <a:endParaRPr lang="en-US"/>
          </a:p>
        </p:txBody>
      </p:sp>
      <p:sp>
        <p:nvSpPr>
          <p:cNvPr id="6" name="Text 3"/>
          <p:cNvSpPr/>
          <p:nvPr/>
        </p:nvSpPr>
        <p:spPr>
          <a:xfrm>
            <a:off x="6486168" y="3730228"/>
            <a:ext cx="4727853" cy="372070"/>
          </a:xfrm>
          <a:prstGeom prst="rect">
            <a:avLst/>
          </a:prstGeom>
          <a:noFill/>
          <a:ln/>
        </p:spPr>
        <p:txBody>
          <a:bodyPr wrap="none" lIns="0" tIns="0" rIns="0" bIns="0" rtlCol="0" anchor="t"/>
          <a:lstStyle/>
          <a:p>
            <a:pPr marL="0" indent="0" algn="l">
              <a:lnSpc>
                <a:spcPts val="2900"/>
              </a:lnSpc>
              <a:buNone/>
            </a:pPr>
            <a:r>
              <a:rPr lang="en-US" sz="2300" dirty="0">
                <a:solidFill>
                  <a:srgbClr val="3C3939"/>
                </a:solidFill>
                <a:latin typeface="Raleway" pitchFamily="34" charset="0"/>
                <a:ea typeface="Raleway" pitchFamily="34" charset="-122"/>
                <a:cs typeface="Raleway" pitchFamily="34" charset="-120"/>
              </a:rPr>
              <a:t>Software Engineering Foundations</a:t>
            </a:r>
            <a:endParaRPr lang="en-US" sz="2300" dirty="0"/>
          </a:p>
        </p:txBody>
      </p:sp>
      <p:sp>
        <p:nvSpPr>
          <p:cNvPr id="7" name="Text 4"/>
          <p:cNvSpPr/>
          <p:nvPr/>
        </p:nvSpPr>
        <p:spPr>
          <a:xfrm>
            <a:off x="6486168" y="4221361"/>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Comprehensive coverage of industry-standard methodologies, development processes, and best practices that form the backbone of professional software development.</a:t>
            </a:r>
            <a:endParaRPr lang="en-US" sz="1550" dirty="0"/>
          </a:p>
        </p:txBody>
      </p:sp>
      <p:sp>
        <p:nvSpPr>
          <p:cNvPr id="8" name="Shape 5"/>
          <p:cNvSpPr/>
          <p:nvPr/>
        </p:nvSpPr>
        <p:spPr>
          <a:xfrm>
            <a:off x="6280190" y="5578316"/>
            <a:ext cx="7556421" cy="1538168"/>
          </a:xfrm>
          <a:prstGeom prst="roundRect">
            <a:avLst>
              <a:gd name="adj" fmla="val 5419"/>
            </a:avLst>
          </a:prstGeom>
          <a:solidFill>
            <a:srgbClr val="E1E1EA"/>
          </a:solidFill>
          <a:ln w="7620">
            <a:solidFill>
              <a:srgbClr val="C7C7D0"/>
            </a:solidFill>
            <a:prstDash val="solid"/>
          </a:ln>
        </p:spPr>
        <p:txBody>
          <a:bodyPr/>
          <a:lstStyle/>
          <a:p>
            <a:endParaRPr lang="en-US"/>
          </a:p>
        </p:txBody>
      </p:sp>
      <p:sp>
        <p:nvSpPr>
          <p:cNvPr id="9" name="Text 6"/>
          <p:cNvSpPr/>
          <p:nvPr/>
        </p:nvSpPr>
        <p:spPr>
          <a:xfrm>
            <a:off x="6486168" y="5784294"/>
            <a:ext cx="4306253" cy="372070"/>
          </a:xfrm>
          <a:prstGeom prst="rect">
            <a:avLst/>
          </a:prstGeom>
          <a:noFill/>
          <a:ln/>
        </p:spPr>
        <p:txBody>
          <a:bodyPr wrap="none" lIns="0" tIns="0" rIns="0" bIns="0" rtlCol="0" anchor="t"/>
          <a:lstStyle/>
          <a:p>
            <a:pPr marL="0" indent="0" algn="l">
              <a:lnSpc>
                <a:spcPts val="2900"/>
              </a:lnSpc>
              <a:buNone/>
            </a:pPr>
            <a:r>
              <a:rPr lang="en-US" sz="2300" dirty="0">
                <a:solidFill>
                  <a:srgbClr val="3C3939"/>
                </a:solidFill>
                <a:latin typeface="Raleway" pitchFamily="34" charset="0"/>
                <a:ea typeface="Raleway" pitchFamily="34" charset="-122"/>
                <a:cs typeface="Raleway" pitchFamily="34" charset="-120"/>
              </a:rPr>
              <a:t>Capstone Project Development</a:t>
            </a:r>
            <a:endParaRPr lang="en-US" sz="2300" dirty="0"/>
          </a:p>
        </p:txBody>
      </p:sp>
      <p:sp>
        <p:nvSpPr>
          <p:cNvPr id="10" name="Text 7"/>
          <p:cNvSpPr/>
          <p:nvPr/>
        </p:nvSpPr>
        <p:spPr>
          <a:xfrm>
            <a:off x="6486168" y="6275427"/>
            <a:ext cx="7144464" cy="63507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Hands-on application of learned concepts through an intensive 10-week project where you'll design, develop, and deploy a fully functional software application.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96039" y="478512"/>
            <a:ext cx="8075533" cy="543758"/>
          </a:xfrm>
          <a:prstGeom prst="rect">
            <a:avLst/>
          </a:prstGeom>
          <a:noFill/>
          <a:ln/>
        </p:spPr>
        <p:txBody>
          <a:bodyPr wrap="none" lIns="0" tIns="0" rIns="0" bIns="0" rtlCol="0" anchor="t"/>
          <a:lstStyle/>
          <a:p>
            <a:pPr marL="0" indent="0" algn="l">
              <a:lnSpc>
                <a:spcPts val="4250"/>
              </a:lnSpc>
              <a:buNone/>
            </a:pPr>
            <a:r>
              <a:rPr lang="en-US" sz="3400" dirty="0">
                <a:solidFill>
                  <a:srgbClr val="1B1B27"/>
                </a:solidFill>
                <a:latin typeface="Raleway" pitchFamily="34" charset="0"/>
                <a:ea typeface="Raleway" pitchFamily="34" charset="-122"/>
                <a:cs typeface="Raleway" pitchFamily="34" charset="-120"/>
              </a:rPr>
              <a:t>Software Engineering: A Vast Landscape</a:t>
            </a:r>
            <a:endParaRPr lang="en-US" sz="3400" dirty="0"/>
          </a:p>
        </p:txBody>
      </p:sp>
      <p:sp>
        <p:nvSpPr>
          <p:cNvPr id="3" name="Text 1"/>
          <p:cNvSpPr/>
          <p:nvPr/>
        </p:nvSpPr>
        <p:spPr>
          <a:xfrm>
            <a:off x="696039" y="1439823"/>
            <a:ext cx="7773114" cy="835462"/>
          </a:xfrm>
          <a:prstGeom prst="rect">
            <a:avLst/>
          </a:prstGeom>
          <a:noFill/>
          <a:ln/>
        </p:spPr>
        <p:txBody>
          <a:bodyPr wrap="squar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Software engineering is a comprehensive discipline that encompasses numerous methodologies, practices, and principles. While we can't cover everything in one semester, we'll focus on the most essential topics that prepare you for professional software development careers.</a:t>
            </a:r>
            <a:endParaRPr lang="en-US" sz="1350" dirty="0"/>
          </a:p>
        </p:txBody>
      </p:sp>
      <p:sp>
        <p:nvSpPr>
          <p:cNvPr id="4" name="Text 2"/>
          <p:cNvSpPr/>
          <p:nvPr/>
        </p:nvSpPr>
        <p:spPr>
          <a:xfrm>
            <a:off x="696039" y="2431852"/>
            <a:ext cx="7773114" cy="835462"/>
          </a:xfrm>
          <a:prstGeom prst="rect">
            <a:avLst/>
          </a:prstGeom>
          <a:noFill/>
          <a:ln/>
        </p:spPr>
        <p:txBody>
          <a:bodyPr wrap="squar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The field continues to evolve rapidly, incorporating new technologies, methodologies, and best practices. Our curriculum emphasizes practical, industry-relevant topics that provide immediate value in your development projects.</a:t>
            </a:r>
            <a:endParaRPr lang="en-US" sz="1350" dirty="0"/>
          </a:p>
        </p:txBody>
      </p:sp>
      <p:sp>
        <p:nvSpPr>
          <p:cNvPr id="5" name="Shape 3"/>
          <p:cNvSpPr/>
          <p:nvPr/>
        </p:nvSpPr>
        <p:spPr>
          <a:xfrm>
            <a:off x="696039" y="3463052"/>
            <a:ext cx="7773114" cy="1017865"/>
          </a:xfrm>
          <a:prstGeom prst="roundRect">
            <a:avLst>
              <a:gd name="adj" fmla="val 7181"/>
            </a:avLst>
          </a:prstGeom>
          <a:solidFill>
            <a:srgbClr val="D2D2E0"/>
          </a:solidFill>
          <a:ln/>
        </p:spPr>
        <p:txBody>
          <a:bodyPr/>
          <a:lstStyle/>
          <a:p>
            <a:endParaRPr lang="en-US"/>
          </a:p>
        </p:txBody>
      </p:sp>
      <p:pic>
        <p:nvPicPr>
          <p:cNvPr id="6" name="Image 0" descr="preencoded.png"/>
          <p:cNvPicPr>
            <a:picLocks noChangeAspect="1"/>
          </p:cNvPicPr>
          <p:nvPr/>
        </p:nvPicPr>
        <p:blipFill>
          <a:blip r:embed="rId3"/>
          <a:stretch>
            <a:fillRect/>
          </a:stretch>
        </p:blipFill>
        <p:spPr>
          <a:xfrm>
            <a:off x="869990" y="3718679"/>
            <a:ext cx="217527" cy="173950"/>
          </a:xfrm>
          <a:prstGeom prst="rect">
            <a:avLst/>
          </a:prstGeom>
        </p:spPr>
      </p:pic>
      <p:sp>
        <p:nvSpPr>
          <p:cNvPr id="7" name="Text 4"/>
          <p:cNvSpPr/>
          <p:nvPr/>
        </p:nvSpPr>
        <p:spPr>
          <a:xfrm>
            <a:off x="1261467" y="3680460"/>
            <a:ext cx="7033736" cy="556974"/>
          </a:xfrm>
          <a:prstGeom prst="rect">
            <a:avLst/>
          </a:prstGeom>
          <a:noFill/>
          <a:ln/>
        </p:spPr>
        <p:txBody>
          <a:bodyPr wrap="square" lIns="0" tIns="0" rIns="0" bIns="0" rtlCol="0" anchor="t"/>
          <a:lstStyle/>
          <a:p>
            <a:pPr marL="0" indent="0" algn="l">
              <a:lnSpc>
                <a:spcPts val="2150"/>
              </a:lnSpc>
              <a:buNone/>
            </a:pPr>
            <a:r>
              <a:rPr lang="en-US" sz="1350" b="1" dirty="0">
                <a:solidFill>
                  <a:srgbClr val="000000"/>
                </a:solidFill>
                <a:latin typeface="Roboto" pitchFamily="34" charset="0"/>
                <a:ea typeface="Roboto" pitchFamily="34" charset="-122"/>
                <a:cs typeface="Roboto" pitchFamily="34" charset="-120"/>
              </a:rPr>
              <a:t>Explore Further:</a:t>
            </a:r>
            <a:r>
              <a:rPr lang="en-US" sz="1350" dirty="0">
                <a:solidFill>
                  <a:srgbClr val="000000"/>
                </a:solidFill>
                <a:latin typeface="Roboto" pitchFamily="34" charset="0"/>
                <a:ea typeface="Roboto" pitchFamily="34" charset="-122"/>
                <a:cs typeface="Roboto" pitchFamily="34" charset="-120"/>
              </a:rPr>
              <a:t> For a comprehensive overview of the software engineering field, visit the </a:t>
            </a:r>
            <a:r>
              <a:rPr lang="en-US" sz="1350" u="sng" dirty="0">
                <a:solidFill>
                  <a:srgbClr val="1B1B27"/>
                </a:solidFill>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Software Engineering Wikipedia page</a:t>
            </a:r>
            <a:r>
              <a:rPr lang="en-US" sz="1350" dirty="0">
                <a:solidFill>
                  <a:srgbClr val="000000"/>
                </a:solidFill>
                <a:latin typeface="Roboto" pitchFamily="34" charset="0"/>
                <a:ea typeface="Roboto" pitchFamily="34" charset="-122"/>
                <a:cs typeface="Roboto" pitchFamily="34" charset="-120"/>
              </a:rPr>
              <a:t> to see the full breadth of topics and specializations.</a:t>
            </a:r>
            <a:endParaRPr lang="en-US" sz="1350" dirty="0"/>
          </a:p>
        </p:txBody>
      </p:sp>
      <p:pic>
        <p:nvPicPr>
          <p:cNvPr id="8" name="Image 1" descr="preencoded.png"/>
          <p:cNvPicPr>
            <a:picLocks noChangeAspect="1"/>
          </p:cNvPicPr>
          <p:nvPr/>
        </p:nvPicPr>
        <p:blipFill>
          <a:blip r:embed="rId5"/>
          <a:stretch>
            <a:fillRect/>
          </a:stretch>
        </p:blipFill>
        <p:spPr>
          <a:xfrm>
            <a:off x="8901351" y="1478994"/>
            <a:ext cx="4633317" cy="607730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1049" y="530066"/>
            <a:ext cx="8645723" cy="542092"/>
          </a:xfrm>
          <a:prstGeom prst="rect">
            <a:avLst/>
          </a:prstGeom>
          <a:noFill/>
          <a:ln/>
        </p:spPr>
        <p:txBody>
          <a:bodyPr wrap="none" lIns="0" tIns="0" rIns="0" bIns="0" rtlCol="0" anchor="t"/>
          <a:lstStyle/>
          <a:p>
            <a:pPr marL="0" indent="0" algn="l">
              <a:lnSpc>
                <a:spcPts val="4250"/>
              </a:lnSpc>
              <a:buNone/>
            </a:pPr>
            <a:r>
              <a:rPr lang="en-US" sz="3400" dirty="0">
                <a:solidFill>
                  <a:srgbClr val="1B1B27"/>
                </a:solidFill>
                <a:latin typeface="Raleway" pitchFamily="34" charset="0"/>
                <a:ea typeface="Raleway" pitchFamily="34" charset="-122"/>
                <a:cs typeface="Raleway" pitchFamily="34" charset="-120"/>
              </a:rPr>
              <a:t>Software Engineering Topics This Semester</a:t>
            </a:r>
            <a:endParaRPr lang="en-US" sz="3400" dirty="0"/>
          </a:p>
        </p:txBody>
      </p:sp>
      <p:sp>
        <p:nvSpPr>
          <p:cNvPr id="3" name="Text 1"/>
          <p:cNvSpPr/>
          <p:nvPr/>
        </p:nvSpPr>
        <p:spPr>
          <a:xfrm>
            <a:off x="771049" y="1419106"/>
            <a:ext cx="13088303" cy="555069"/>
          </a:xfrm>
          <a:prstGeom prst="rect">
            <a:avLst/>
          </a:prstGeom>
          <a:noFill/>
          <a:ln/>
        </p:spPr>
        <p:txBody>
          <a:bodyPr wrap="squar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Our curriculum covers a carefully selected range of software engineering topics that represent current industry standards and best practices. Each topic builds upon previous concepts, creating a comprehensive learning experience.</a:t>
            </a:r>
            <a:endParaRPr lang="en-US" sz="1350" dirty="0"/>
          </a:p>
        </p:txBody>
      </p:sp>
      <p:sp>
        <p:nvSpPr>
          <p:cNvPr id="4" name="Shape 2"/>
          <p:cNvSpPr/>
          <p:nvPr/>
        </p:nvSpPr>
        <p:spPr>
          <a:xfrm>
            <a:off x="771049" y="2429470"/>
            <a:ext cx="6457355" cy="1560076"/>
          </a:xfrm>
          <a:prstGeom prst="roundRect">
            <a:avLst>
              <a:gd name="adj" fmla="val 7034"/>
            </a:avLst>
          </a:prstGeom>
          <a:solidFill>
            <a:srgbClr val="FFFFFF">
              <a:alpha val="95000"/>
            </a:srgbClr>
          </a:solidFill>
          <a:ln/>
        </p:spPr>
        <p:txBody>
          <a:bodyPr/>
          <a:lstStyle/>
          <a:p>
            <a:endParaRPr lang="en-US"/>
          </a:p>
        </p:txBody>
      </p:sp>
      <p:sp>
        <p:nvSpPr>
          <p:cNvPr id="5" name="Shape 3"/>
          <p:cNvSpPr/>
          <p:nvPr/>
        </p:nvSpPr>
        <p:spPr>
          <a:xfrm>
            <a:off x="771049" y="2406610"/>
            <a:ext cx="6457355" cy="91440"/>
          </a:xfrm>
          <a:prstGeom prst="roundRect">
            <a:avLst>
              <a:gd name="adj" fmla="val 79686"/>
            </a:avLst>
          </a:prstGeom>
          <a:solidFill>
            <a:srgbClr val="1B1B27"/>
          </a:solidFill>
          <a:ln/>
        </p:spPr>
        <p:txBody>
          <a:bodyPr/>
          <a:lstStyle/>
          <a:p>
            <a:endParaRPr lang="en-US"/>
          </a:p>
        </p:txBody>
      </p:sp>
      <p:sp>
        <p:nvSpPr>
          <p:cNvPr id="6" name="Shape 4"/>
          <p:cNvSpPr/>
          <p:nvPr/>
        </p:nvSpPr>
        <p:spPr>
          <a:xfrm>
            <a:off x="3739455" y="2169319"/>
            <a:ext cx="520422" cy="520422"/>
          </a:xfrm>
          <a:prstGeom prst="roundRect">
            <a:avLst>
              <a:gd name="adj" fmla="val 175704"/>
            </a:avLst>
          </a:prstGeom>
          <a:solidFill>
            <a:srgbClr val="1B1B27"/>
          </a:solidFill>
          <a:ln/>
        </p:spPr>
        <p:txBody>
          <a:bodyPr/>
          <a:lstStyle/>
          <a:p>
            <a:endParaRPr lang="en-US"/>
          </a:p>
        </p:txBody>
      </p:sp>
      <p:sp>
        <p:nvSpPr>
          <p:cNvPr id="7" name="Text 5"/>
          <p:cNvSpPr/>
          <p:nvPr/>
        </p:nvSpPr>
        <p:spPr>
          <a:xfrm>
            <a:off x="3895546" y="2299454"/>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1</a:t>
            </a:r>
            <a:endParaRPr lang="en-US" sz="1600" dirty="0"/>
          </a:p>
        </p:txBody>
      </p:sp>
      <p:sp>
        <p:nvSpPr>
          <p:cNvPr id="8" name="Text 6"/>
          <p:cNvSpPr/>
          <p:nvPr/>
        </p:nvSpPr>
        <p:spPr>
          <a:xfrm>
            <a:off x="967383" y="2863096"/>
            <a:ext cx="3272552"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Software Development Lifecycle</a:t>
            </a:r>
            <a:endParaRPr lang="en-US" sz="1700" dirty="0"/>
          </a:p>
        </p:txBody>
      </p:sp>
      <p:sp>
        <p:nvSpPr>
          <p:cNvPr id="9" name="Text 7"/>
          <p:cNvSpPr/>
          <p:nvPr/>
        </p:nvSpPr>
        <p:spPr>
          <a:xfrm>
            <a:off x="967383" y="3238143"/>
            <a:ext cx="6064687" cy="555069"/>
          </a:xfrm>
          <a:prstGeom prst="rect">
            <a:avLst/>
          </a:prstGeom>
          <a:noFill/>
          <a:ln/>
        </p:spPr>
        <p:txBody>
          <a:bodyPr wrap="squar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Waterfall Model fundamentals and traditional project management approaches</a:t>
            </a:r>
            <a:endParaRPr lang="en-US" sz="1350" dirty="0"/>
          </a:p>
        </p:txBody>
      </p:sp>
      <p:sp>
        <p:nvSpPr>
          <p:cNvPr id="10" name="Shape 8"/>
          <p:cNvSpPr/>
          <p:nvPr/>
        </p:nvSpPr>
        <p:spPr>
          <a:xfrm>
            <a:off x="7401877" y="2429470"/>
            <a:ext cx="6457474" cy="1560076"/>
          </a:xfrm>
          <a:prstGeom prst="roundRect">
            <a:avLst>
              <a:gd name="adj" fmla="val 7034"/>
            </a:avLst>
          </a:prstGeom>
          <a:solidFill>
            <a:srgbClr val="FFFFFF">
              <a:alpha val="95000"/>
            </a:srgbClr>
          </a:solidFill>
          <a:ln/>
        </p:spPr>
        <p:txBody>
          <a:bodyPr/>
          <a:lstStyle/>
          <a:p>
            <a:endParaRPr lang="en-US"/>
          </a:p>
        </p:txBody>
      </p:sp>
      <p:sp>
        <p:nvSpPr>
          <p:cNvPr id="11" name="Shape 9"/>
          <p:cNvSpPr/>
          <p:nvPr/>
        </p:nvSpPr>
        <p:spPr>
          <a:xfrm>
            <a:off x="7401877" y="2406610"/>
            <a:ext cx="6457474" cy="91440"/>
          </a:xfrm>
          <a:prstGeom prst="roundRect">
            <a:avLst>
              <a:gd name="adj" fmla="val 79686"/>
            </a:avLst>
          </a:prstGeom>
          <a:solidFill>
            <a:srgbClr val="1B1B27"/>
          </a:solidFill>
          <a:ln/>
        </p:spPr>
        <p:txBody>
          <a:bodyPr/>
          <a:lstStyle/>
          <a:p>
            <a:endParaRPr lang="en-US"/>
          </a:p>
        </p:txBody>
      </p:sp>
      <p:sp>
        <p:nvSpPr>
          <p:cNvPr id="12" name="Shape 10"/>
          <p:cNvSpPr/>
          <p:nvPr/>
        </p:nvSpPr>
        <p:spPr>
          <a:xfrm>
            <a:off x="10370403" y="2169319"/>
            <a:ext cx="520422" cy="520422"/>
          </a:xfrm>
          <a:prstGeom prst="roundRect">
            <a:avLst>
              <a:gd name="adj" fmla="val 175704"/>
            </a:avLst>
          </a:prstGeom>
          <a:solidFill>
            <a:srgbClr val="1B1B27"/>
          </a:solidFill>
          <a:ln/>
        </p:spPr>
        <p:txBody>
          <a:bodyPr/>
          <a:lstStyle/>
          <a:p>
            <a:endParaRPr lang="en-US"/>
          </a:p>
        </p:txBody>
      </p:sp>
      <p:sp>
        <p:nvSpPr>
          <p:cNvPr id="13" name="Text 11"/>
          <p:cNvSpPr/>
          <p:nvPr/>
        </p:nvSpPr>
        <p:spPr>
          <a:xfrm>
            <a:off x="10526494" y="2299454"/>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2</a:t>
            </a:r>
            <a:endParaRPr lang="en-US" sz="1600" dirty="0"/>
          </a:p>
        </p:txBody>
      </p:sp>
      <p:sp>
        <p:nvSpPr>
          <p:cNvPr id="14" name="Text 12"/>
          <p:cNvSpPr/>
          <p:nvPr/>
        </p:nvSpPr>
        <p:spPr>
          <a:xfrm>
            <a:off x="7598212" y="2863096"/>
            <a:ext cx="2168485"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Agile Methodologies</a:t>
            </a:r>
            <a:endParaRPr lang="en-US" sz="1700" dirty="0"/>
          </a:p>
        </p:txBody>
      </p:sp>
      <p:sp>
        <p:nvSpPr>
          <p:cNvPr id="15" name="Text 13"/>
          <p:cNvSpPr/>
          <p:nvPr/>
        </p:nvSpPr>
        <p:spPr>
          <a:xfrm>
            <a:off x="7598212" y="3238143"/>
            <a:ext cx="6064806" cy="277535"/>
          </a:xfrm>
          <a:prstGeom prst="rect">
            <a:avLst/>
          </a:prstGeom>
          <a:noFill/>
          <a:ln/>
        </p:spPr>
        <p:txBody>
          <a:bodyPr wrap="non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Scrum and Kanban methods for iterative, flexible development</a:t>
            </a:r>
            <a:endParaRPr lang="en-US" sz="1350" dirty="0"/>
          </a:p>
        </p:txBody>
      </p:sp>
      <p:sp>
        <p:nvSpPr>
          <p:cNvPr id="16" name="Shape 14"/>
          <p:cNvSpPr/>
          <p:nvPr/>
        </p:nvSpPr>
        <p:spPr>
          <a:xfrm>
            <a:off x="771049" y="4423172"/>
            <a:ext cx="6457355" cy="1282541"/>
          </a:xfrm>
          <a:prstGeom prst="roundRect">
            <a:avLst>
              <a:gd name="adj" fmla="val 8556"/>
            </a:avLst>
          </a:prstGeom>
          <a:solidFill>
            <a:srgbClr val="FFFFFF">
              <a:alpha val="95000"/>
            </a:srgbClr>
          </a:solidFill>
          <a:ln/>
        </p:spPr>
        <p:txBody>
          <a:bodyPr/>
          <a:lstStyle/>
          <a:p>
            <a:endParaRPr lang="en-US"/>
          </a:p>
        </p:txBody>
      </p:sp>
      <p:sp>
        <p:nvSpPr>
          <p:cNvPr id="17" name="Shape 15"/>
          <p:cNvSpPr/>
          <p:nvPr/>
        </p:nvSpPr>
        <p:spPr>
          <a:xfrm>
            <a:off x="771049" y="4400312"/>
            <a:ext cx="6457355" cy="91440"/>
          </a:xfrm>
          <a:prstGeom prst="roundRect">
            <a:avLst>
              <a:gd name="adj" fmla="val 79686"/>
            </a:avLst>
          </a:prstGeom>
          <a:solidFill>
            <a:srgbClr val="1B1B27"/>
          </a:solidFill>
          <a:ln/>
        </p:spPr>
        <p:txBody>
          <a:bodyPr/>
          <a:lstStyle/>
          <a:p>
            <a:endParaRPr lang="en-US"/>
          </a:p>
        </p:txBody>
      </p:sp>
      <p:sp>
        <p:nvSpPr>
          <p:cNvPr id="18" name="Shape 16"/>
          <p:cNvSpPr/>
          <p:nvPr/>
        </p:nvSpPr>
        <p:spPr>
          <a:xfrm>
            <a:off x="3739455" y="4163020"/>
            <a:ext cx="520422" cy="520422"/>
          </a:xfrm>
          <a:prstGeom prst="roundRect">
            <a:avLst>
              <a:gd name="adj" fmla="val 175704"/>
            </a:avLst>
          </a:prstGeom>
          <a:solidFill>
            <a:srgbClr val="1B1B27"/>
          </a:solidFill>
          <a:ln/>
        </p:spPr>
        <p:txBody>
          <a:bodyPr/>
          <a:lstStyle/>
          <a:p>
            <a:endParaRPr lang="en-US"/>
          </a:p>
        </p:txBody>
      </p:sp>
      <p:sp>
        <p:nvSpPr>
          <p:cNvPr id="19" name="Text 17"/>
          <p:cNvSpPr/>
          <p:nvPr/>
        </p:nvSpPr>
        <p:spPr>
          <a:xfrm>
            <a:off x="3895546" y="4293156"/>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3</a:t>
            </a:r>
            <a:endParaRPr lang="en-US" sz="1600" dirty="0"/>
          </a:p>
        </p:txBody>
      </p:sp>
      <p:sp>
        <p:nvSpPr>
          <p:cNvPr id="20" name="Text 18"/>
          <p:cNvSpPr/>
          <p:nvPr/>
        </p:nvSpPr>
        <p:spPr>
          <a:xfrm>
            <a:off x="967383" y="4856798"/>
            <a:ext cx="2168485"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Data Architecture</a:t>
            </a:r>
            <a:endParaRPr lang="en-US" sz="1700" dirty="0"/>
          </a:p>
        </p:txBody>
      </p:sp>
      <p:sp>
        <p:nvSpPr>
          <p:cNvPr id="21" name="Text 19"/>
          <p:cNvSpPr/>
          <p:nvPr/>
        </p:nvSpPr>
        <p:spPr>
          <a:xfrm>
            <a:off x="967383" y="5231844"/>
            <a:ext cx="6064687" cy="277535"/>
          </a:xfrm>
          <a:prstGeom prst="rect">
            <a:avLst/>
          </a:prstGeom>
          <a:noFill/>
          <a:ln/>
        </p:spPr>
        <p:txBody>
          <a:bodyPr wrap="non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Entity-Relationship Diagrams, DBMS concepts, and database connectivity</a:t>
            </a:r>
            <a:endParaRPr lang="en-US" sz="1350" dirty="0"/>
          </a:p>
        </p:txBody>
      </p:sp>
      <p:sp>
        <p:nvSpPr>
          <p:cNvPr id="22" name="Shape 20"/>
          <p:cNvSpPr/>
          <p:nvPr/>
        </p:nvSpPr>
        <p:spPr>
          <a:xfrm>
            <a:off x="7401877" y="4423172"/>
            <a:ext cx="6457474" cy="1282541"/>
          </a:xfrm>
          <a:prstGeom prst="roundRect">
            <a:avLst>
              <a:gd name="adj" fmla="val 8556"/>
            </a:avLst>
          </a:prstGeom>
          <a:solidFill>
            <a:srgbClr val="FFFFFF">
              <a:alpha val="95000"/>
            </a:srgbClr>
          </a:solidFill>
          <a:ln/>
        </p:spPr>
        <p:txBody>
          <a:bodyPr/>
          <a:lstStyle/>
          <a:p>
            <a:endParaRPr lang="en-US"/>
          </a:p>
        </p:txBody>
      </p:sp>
      <p:sp>
        <p:nvSpPr>
          <p:cNvPr id="23" name="Shape 21"/>
          <p:cNvSpPr/>
          <p:nvPr/>
        </p:nvSpPr>
        <p:spPr>
          <a:xfrm>
            <a:off x="7401877" y="4400312"/>
            <a:ext cx="6457474" cy="91440"/>
          </a:xfrm>
          <a:prstGeom prst="roundRect">
            <a:avLst>
              <a:gd name="adj" fmla="val 79686"/>
            </a:avLst>
          </a:prstGeom>
          <a:solidFill>
            <a:srgbClr val="1B1B27"/>
          </a:solidFill>
          <a:ln/>
        </p:spPr>
        <p:txBody>
          <a:bodyPr/>
          <a:lstStyle/>
          <a:p>
            <a:endParaRPr lang="en-US"/>
          </a:p>
        </p:txBody>
      </p:sp>
      <p:sp>
        <p:nvSpPr>
          <p:cNvPr id="24" name="Shape 22"/>
          <p:cNvSpPr/>
          <p:nvPr/>
        </p:nvSpPr>
        <p:spPr>
          <a:xfrm>
            <a:off x="10370403" y="4163020"/>
            <a:ext cx="520422" cy="520422"/>
          </a:xfrm>
          <a:prstGeom prst="roundRect">
            <a:avLst>
              <a:gd name="adj" fmla="val 175704"/>
            </a:avLst>
          </a:prstGeom>
          <a:solidFill>
            <a:srgbClr val="1B1B27"/>
          </a:solidFill>
          <a:ln/>
        </p:spPr>
        <p:txBody>
          <a:bodyPr/>
          <a:lstStyle/>
          <a:p>
            <a:endParaRPr lang="en-US"/>
          </a:p>
        </p:txBody>
      </p:sp>
      <p:sp>
        <p:nvSpPr>
          <p:cNvPr id="25" name="Text 23"/>
          <p:cNvSpPr/>
          <p:nvPr/>
        </p:nvSpPr>
        <p:spPr>
          <a:xfrm>
            <a:off x="10526494" y="4293156"/>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4</a:t>
            </a:r>
            <a:endParaRPr lang="en-US" sz="1600" dirty="0"/>
          </a:p>
        </p:txBody>
      </p:sp>
      <p:sp>
        <p:nvSpPr>
          <p:cNvPr id="26" name="Text 24"/>
          <p:cNvSpPr/>
          <p:nvPr/>
        </p:nvSpPr>
        <p:spPr>
          <a:xfrm>
            <a:off x="7598212" y="4856798"/>
            <a:ext cx="3172897"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Modern Development Practices</a:t>
            </a:r>
            <a:endParaRPr lang="en-US" sz="1700" dirty="0"/>
          </a:p>
        </p:txBody>
      </p:sp>
      <p:sp>
        <p:nvSpPr>
          <p:cNvPr id="27" name="Text 25"/>
          <p:cNvSpPr/>
          <p:nvPr/>
        </p:nvSpPr>
        <p:spPr>
          <a:xfrm>
            <a:off x="7598212" y="5231844"/>
            <a:ext cx="6064806" cy="277535"/>
          </a:xfrm>
          <a:prstGeom prst="rect">
            <a:avLst/>
          </a:prstGeom>
          <a:noFill/>
          <a:ln/>
        </p:spPr>
        <p:txBody>
          <a:bodyPr wrap="non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Web services, global software development, and SCM strategies</a:t>
            </a:r>
            <a:endParaRPr lang="en-US" sz="1350" dirty="0"/>
          </a:p>
        </p:txBody>
      </p:sp>
      <p:sp>
        <p:nvSpPr>
          <p:cNvPr id="28" name="Shape 26"/>
          <p:cNvSpPr/>
          <p:nvPr/>
        </p:nvSpPr>
        <p:spPr>
          <a:xfrm>
            <a:off x="771049" y="6139339"/>
            <a:ext cx="6457355" cy="1560076"/>
          </a:xfrm>
          <a:prstGeom prst="roundRect">
            <a:avLst>
              <a:gd name="adj" fmla="val 7034"/>
            </a:avLst>
          </a:prstGeom>
          <a:solidFill>
            <a:srgbClr val="FFFFFF">
              <a:alpha val="95000"/>
            </a:srgbClr>
          </a:solidFill>
          <a:ln/>
        </p:spPr>
        <p:txBody>
          <a:bodyPr/>
          <a:lstStyle/>
          <a:p>
            <a:endParaRPr lang="en-US"/>
          </a:p>
        </p:txBody>
      </p:sp>
      <p:sp>
        <p:nvSpPr>
          <p:cNvPr id="29" name="Shape 27"/>
          <p:cNvSpPr/>
          <p:nvPr/>
        </p:nvSpPr>
        <p:spPr>
          <a:xfrm>
            <a:off x="771049" y="6116479"/>
            <a:ext cx="6457355" cy="91440"/>
          </a:xfrm>
          <a:prstGeom prst="roundRect">
            <a:avLst>
              <a:gd name="adj" fmla="val 79686"/>
            </a:avLst>
          </a:prstGeom>
          <a:solidFill>
            <a:srgbClr val="1B1B27"/>
          </a:solidFill>
          <a:ln/>
        </p:spPr>
        <p:txBody>
          <a:bodyPr/>
          <a:lstStyle/>
          <a:p>
            <a:endParaRPr lang="en-US"/>
          </a:p>
        </p:txBody>
      </p:sp>
      <p:sp>
        <p:nvSpPr>
          <p:cNvPr id="30" name="Shape 28"/>
          <p:cNvSpPr/>
          <p:nvPr/>
        </p:nvSpPr>
        <p:spPr>
          <a:xfrm>
            <a:off x="3739455" y="5879187"/>
            <a:ext cx="520422" cy="520422"/>
          </a:xfrm>
          <a:prstGeom prst="roundRect">
            <a:avLst>
              <a:gd name="adj" fmla="val 175704"/>
            </a:avLst>
          </a:prstGeom>
          <a:solidFill>
            <a:srgbClr val="1B1B27"/>
          </a:solidFill>
          <a:ln/>
        </p:spPr>
        <p:txBody>
          <a:bodyPr/>
          <a:lstStyle/>
          <a:p>
            <a:endParaRPr lang="en-US"/>
          </a:p>
        </p:txBody>
      </p:sp>
      <p:sp>
        <p:nvSpPr>
          <p:cNvPr id="31" name="Text 29"/>
          <p:cNvSpPr/>
          <p:nvPr/>
        </p:nvSpPr>
        <p:spPr>
          <a:xfrm>
            <a:off x="3895546" y="6009322"/>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5</a:t>
            </a:r>
            <a:endParaRPr lang="en-US" sz="1600" dirty="0"/>
          </a:p>
        </p:txBody>
      </p:sp>
      <p:sp>
        <p:nvSpPr>
          <p:cNvPr id="32" name="Text 30"/>
          <p:cNvSpPr/>
          <p:nvPr/>
        </p:nvSpPr>
        <p:spPr>
          <a:xfrm>
            <a:off x="967383" y="6572964"/>
            <a:ext cx="2168485"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Quality Assurance</a:t>
            </a:r>
            <a:endParaRPr lang="en-US" sz="1700" dirty="0"/>
          </a:p>
        </p:txBody>
      </p:sp>
      <p:sp>
        <p:nvSpPr>
          <p:cNvPr id="33" name="Text 31"/>
          <p:cNvSpPr/>
          <p:nvPr/>
        </p:nvSpPr>
        <p:spPr>
          <a:xfrm>
            <a:off x="967383" y="6948011"/>
            <a:ext cx="6064687" cy="277535"/>
          </a:xfrm>
          <a:prstGeom prst="rect">
            <a:avLst/>
          </a:prstGeom>
          <a:noFill/>
          <a:ln/>
        </p:spPr>
        <p:txBody>
          <a:bodyPr wrap="non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Testing strategies, test-driven development, and automation frameworks</a:t>
            </a:r>
            <a:endParaRPr lang="en-US" sz="1350" dirty="0"/>
          </a:p>
        </p:txBody>
      </p:sp>
      <p:sp>
        <p:nvSpPr>
          <p:cNvPr id="34" name="Shape 32"/>
          <p:cNvSpPr/>
          <p:nvPr/>
        </p:nvSpPr>
        <p:spPr>
          <a:xfrm>
            <a:off x="7401877" y="6139339"/>
            <a:ext cx="6457474" cy="1560076"/>
          </a:xfrm>
          <a:prstGeom prst="roundRect">
            <a:avLst>
              <a:gd name="adj" fmla="val 7034"/>
            </a:avLst>
          </a:prstGeom>
          <a:solidFill>
            <a:srgbClr val="FFFFFF">
              <a:alpha val="95000"/>
            </a:srgbClr>
          </a:solidFill>
          <a:ln/>
        </p:spPr>
        <p:txBody>
          <a:bodyPr/>
          <a:lstStyle/>
          <a:p>
            <a:endParaRPr lang="en-US"/>
          </a:p>
        </p:txBody>
      </p:sp>
      <p:sp>
        <p:nvSpPr>
          <p:cNvPr id="35" name="Shape 33"/>
          <p:cNvSpPr/>
          <p:nvPr/>
        </p:nvSpPr>
        <p:spPr>
          <a:xfrm>
            <a:off x="7401877" y="6116479"/>
            <a:ext cx="6457474" cy="91440"/>
          </a:xfrm>
          <a:prstGeom prst="roundRect">
            <a:avLst>
              <a:gd name="adj" fmla="val 79686"/>
            </a:avLst>
          </a:prstGeom>
          <a:solidFill>
            <a:srgbClr val="1B1B27"/>
          </a:solidFill>
          <a:ln/>
        </p:spPr>
        <p:txBody>
          <a:bodyPr/>
          <a:lstStyle/>
          <a:p>
            <a:endParaRPr lang="en-US"/>
          </a:p>
        </p:txBody>
      </p:sp>
      <p:sp>
        <p:nvSpPr>
          <p:cNvPr id="36" name="Shape 34"/>
          <p:cNvSpPr/>
          <p:nvPr/>
        </p:nvSpPr>
        <p:spPr>
          <a:xfrm>
            <a:off x="10370403" y="5879187"/>
            <a:ext cx="520422" cy="520422"/>
          </a:xfrm>
          <a:prstGeom prst="roundRect">
            <a:avLst>
              <a:gd name="adj" fmla="val 175704"/>
            </a:avLst>
          </a:prstGeom>
          <a:solidFill>
            <a:srgbClr val="1B1B27"/>
          </a:solidFill>
          <a:ln/>
        </p:spPr>
        <p:txBody>
          <a:bodyPr/>
          <a:lstStyle/>
          <a:p>
            <a:endParaRPr lang="en-US"/>
          </a:p>
        </p:txBody>
      </p:sp>
      <p:sp>
        <p:nvSpPr>
          <p:cNvPr id="37" name="Text 35"/>
          <p:cNvSpPr/>
          <p:nvPr/>
        </p:nvSpPr>
        <p:spPr>
          <a:xfrm>
            <a:off x="10526494" y="6009322"/>
            <a:ext cx="208121" cy="260152"/>
          </a:xfrm>
          <a:prstGeom prst="rect">
            <a:avLst/>
          </a:prstGeom>
          <a:noFill/>
          <a:ln/>
        </p:spPr>
        <p:txBody>
          <a:bodyPr wrap="none" lIns="0" tIns="0" rIns="0" bIns="0" rtlCol="0" anchor="t"/>
          <a:lstStyle/>
          <a:p>
            <a:pPr marL="0" indent="0" algn="l">
              <a:lnSpc>
                <a:spcPts val="2600"/>
              </a:lnSpc>
              <a:buNone/>
            </a:pPr>
            <a:r>
              <a:rPr lang="en-US" sz="1600" dirty="0">
                <a:solidFill>
                  <a:srgbClr val="FFFFFF"/>
                </a:solidFill>
                <a:latin typeface="Raleway" pitchFamily="34" charset="0"/>
                <a:ea typeface="Raleway" pitchFamily="34" charset="-122"/>
                <a:cs typeface="Raleway" pitchFamily="34" charset="-120"/>
              </a:rPr>
              <a:t>6</a:t>
            </a:r>
            <a:endParaRPr lang="en-US" sz="1600" dirty="0"/>
          </a:p>
        </p:txBody>
      </p:sp>
      <p:sp>
        <p:nvSpPr>
          <p:cNvPr id="38" name="Text 36"/>
          <p:cNvSpPr/>
          <p:nvPr/>
        </p:nvSpPr>
        <p:spPr>
          <a:xfrm>
            <a:off x="7598212" y="6572964"/>
            <a:ext cx="2168485" cy="270986"/>
          </a:xfrm>
          <a:prstGeom prst="rect">
            <a:avLst/>
          </a:prstGeom>
          <a:noFill/>
          <a:ln/>
        </p:spPr>
        <p:txBody>
          <a:bodyPr wrap="none" lIns="0" tIns="0" rIns="0" bIns="0" rtlCol="0" anchor="t"/>
          <a:lstStyle/>
          <a:p>
            <a:pPr marL="0" indent="0" algn="l">
              <a:lnSpc>
                <a:spcPts val="2100"/>
              </a:lnSpc>
              <a:buNone/>
            </a:pPr>
            <a:r>
              <a:rPr lang="en-US" sz="1700" dirty="0">
                <a:solidFill>
                  <a:srgbClr val="3C3939"/>
                </a:solidFill>
                <a:latin typeface="Raleway" pitchFamily="34" charset="0"/>
                <a:ea typeface="Raleway" pitchFamily="34" charset="-122"/>
                <a:cs typeface="Raleway" pitchFamily="34" charset="-120"/>
              </a:rPr>
              <a:t>Project Management</a:t>
            </a:r>
            <a:endParaRPr lang="en-US" sz="1700" dirty="0"/>
          </a:p>
        </p:txBody>
      </p:sp>
      <p:sp>
        <p:nvSpPr>
          <p:cNvPr id="39" name="Text 37"/>
          <p:cNvSpPr/>
          <p:nvPr/>
        </p:nvSpPr>
        <p:spPr>
          <a:xfrm>
            <a:off x="7598212" y="6948011"/>
            <a:ext cx="6064806" cy="555069"/>
          </a:xfrm>
          <a:prstGeom prst="rect">
            <a:avLst/>
          </a:prstGeom>
          <a:noFill/>
          <a:ln/>
        </p:spPr>
        <p:txBody>
          <a:bodyPr wrap="square" lIns="0" tIns="0" rIns="0" bIns="0" rtlCol="0" anchor="t"/>
          <a:lstStyle/>
          <a:p>
            <a:pPr marL="0" indent="0" algn="l">
              <a:lnSpc>
                <a:spcPts val="2150"/>
              </a:lnSpc>
              <a:buNone/>
            </a:pPr>
            <a:r>
              <a:rPr lang="en-US" sz="1350" dirty="0">
                <a:solidFill>
                  <a:srgbClr val="3C3939"/>
                </a:solidFill>
                <a:latin typeface="Roboto" pitchFamily="34" charset="0"/>
                <a:ea typeface="Roboto" pitchFamily="34" charset="-122"/>
                <a:cs typeface="Roboto" pitchFamily="34" charset="-120"/>
              </a:rPr>
              <a:t>Requirements management, Scaled Agile Framework, risk assessment, and Creative Commons licensing</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03077"/>
            <a:ext cx="7641550"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The Capstone Project Experience</a:t>
            </a:r>
            <a:endParaRPr lang="en-US" sz="3900" dirty="0"/>
          </a:p>
        </p:txBody>
      </p:sp>
      <p:sp>
        <p:nvSpPr>
          <p:cNvPr id="3" name="Text 1"/>
          <p:cNvSpPr/>
          <p:nvPr/>
        </p:nvSpPr>
        <p:spPr>
          <a:xfrm>
            <a:off x="793790" y="181998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The capstone project represents the pinnacle of your undergraduate computer science education. Over 10 intensive weeks, you'll transform theoretical knowledge into a tangible, functioning software application that demonstrates your technical capabilities and problem-solving skills.</a:t>
            </a:r>
            <a:endParaRPr lang="en-US" sz="1550" dirty="0"/>
          </a:p>
        </p:txBody>
      </p:sp>
      <p:pic>
        <p:nvPicPr>
          <p:cNvPr id="4" name="Image 0" descr="preencoded.png"/>
          <p:cNvPicPr>
            <a:picLocks noChangeAspect="1"/>
          </p:cNvPicPr>
          <p:nvPr/>
        </p:nvPicPr>
        <p:blipFill>
          <a:blip r:embed="rId3"/>
          <a:stretch>
            <a:fillRect/>
          </a:stretch>
        </p:blipFill>
        <p:spPr>
          <a:xfrm>
            <a:off x="793790" y="2678311"/>
            <a:ext cx="992267" cy="1190744"/>
          </a:xfrm>
          <a:prstGeom prst="rect">
            <a:avLst/>
          </a:prstGeom>
        </p:spPr>
      </p:pic>
      <p:sp>
        <p:nvSpPr>
          <p:cNvPr id="5" name="Text 2"/>
          <p:cNvSpPr/>
          <p:nvPr/>
        </p:nvSpPr>
        <p:spPr>
          <a:xfrm>
            <a:off x="1984415" y="287666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Design Phase</a:t>
            </a:r>
            <a:endParaRPr lang="en-US" sz="1950" dirty="0"/>
          </a:p>
        </p:txBody>
      </p:sp>
      <p:sp>
        <p:nvSpPr>
          <p:cNvPr id="6" name="Text 3"/>
          <p:cNvSpPr/>
          <p:nvPr/>
        </p:nvSpPr>
        <p:spPr>
          <a:xfrm>
            <a:off x="1984415" y="3305889"/>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Conceptualize your application architecture, plan user interfaces, and create technical specifications that guide development</a:t>
            </a:r>
            <a:endParaRPr lang="en-US" sz="1550" dirty="0"/>
          </a:p>
        </p:txBody>
      </p:sp>
      <p:pic>
        <p:nvPicPr>
          <p:cNvPr id="7" name="Image 1" descr="preencoded.png"/>
          <p:cNvPicPr>
            <a:picLocks noChangeAspect="1"/>
          </p:cNvPicPr>
          <p:nvPr/>
        </p:nvPicPr>
        <p:blipFill>
          <a:blip r:embed="rId4"/>
          <a:stretch>
            <a:fillRect/>
          </a:stretch>
        </p:blipFill>
        <p:spPr>
          <a:xfrm>
            <a:off x="793790" y="3869055"/>
            <a:ext cx="992267" cy="1190744"/>
          </a:xfrm>
          <a:prstGeom prst="rect">
            <a:avLst/>
          </a:prstGeom>
        </p:spPr>
      </p:pic>
      <p:sp>
        <p:nvSpPr>
          <p:cNvPr id="8" name="Text 4"/>
          <p:cNvSpPr/>
          <p:nvPr/>
        </p:nvSpPr>
        <p:spPr>
          <a:xfrm>
            <a:off x="1984415" y="406741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Development Phase</a:t>
            </a:r>
            <a:endParaRPr lang="en-US" sz="1950" dirty="0"/>
          </a:p>
        </p:txBody>
      </p:sp>
      <p:sp>
        <p:nvSpPr>
          <p:cNvPr id="9" name="Text 5"/>
          <p:cNvSpPr/>
          <p:nvPr/>
        </p:nvSpPr>
        <p:spPr>
          <a:xfrm>
            <a:off x="1984415" y="4496633"/>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Build your application using industry-standard tools and frameworks, implementing features iteratively</a:t>
            </a:r>
            <a:endParaRPr lang="en-US" sz="1550" dirty="0"/>
          </a:p>
        </p:txBody>
      </p:sp>
      <p:pic>
        <p:nvPicPr>
          <p:cNvPr id="10" name="Image 2" descr="preencoded.png"/>
          <p:cNvPicPr>
            <a:picLocks noChangeAspect="1"/>
          </p:cNvPicPr>
          <p:nvPr/>
        </p:nvPicPr>
        <p:blipFill>
          <a:blip r:embed="rId5"/>
          <a:stretch>
            <a:fillRect/>
          </a:stretch>
        </p:blipFill>
        <p:spPr>
          <a:xfrm>
            <a:off x="793790" y="5059799"/>
            <a:ext cx="992267" cy="1190744"/>
          </a:xfrm>
          <a:prstGeom prst="rect">
            <a:avLst/>
          </a:prstGeom>
        </p:spPr>
      </p:pic>
      <p:sp>
        <p:nvSpPr>
          <p:cNvPr id="11" name="Text 6"/>
          <p:cNvSpPr/>
          <p:nvPr/>
        </p:nvSpPr>
        <p:spPr>
          <a:xfrm>
            <a:off x="1984415" y="5258157"/>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Deployment Phase</a:t>
            </a:r>
            <a:endParaRPr lang="en-US" sz="1950" dirty="0"/>
          </a:p>
        </p:txBody>
      </p:sp>
      <p:sp>
        <p:nvSpPr>
          <p:cNvPr id="12" name="Text 7"/>
          <p:cNvSpPr/>
          <p:nvPr/>
        </p:nvSpPr>
        <p:spPr>
          <a:xfrm>
            <a:off x="1984415" y="5687378"/>
            <a:ext cx="11852196" cy="317540"/>
          </a:xfrm>
          <a:prstGeom prst="rect">
            <a:avLst/>
          </a:prstGeom>
          <a:noFill/>
          <a:ln/>
        </p:spPr>
        <p:txBody>
          <a:bodyPr wrap="non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Deploy your completed application to production environments, ensuring reliability and accessibility</a:t>
            </a:r>
            <a:endParaRPr lang="en-US" sz="1550" dirty="0"/>
          </a:p>
        </p:txBody>
      </p:sp>
      <p:sp>
        <p:nvSpPr>
          <p:cNvPr id="13" name="Text 8"/>
          <p:cNvSpPr/>
          <p:nvPr/>
        </p:nvSpPr>
        <p:spPr>
          <a:xfrm>
            <a:off x="793790" y="6473785"/>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Project domains span a wide range of modern software applications, including AI/LLM applications, GitHub automation with CI/CD pipelines, full-stack web applications, client-server architectures, database-driven systems, Unicode processing for internationalization, workflow automation, productivity tools, sophisticated user interfaces, and business process optimization.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49035"/>
            <a:ext cx="5379125"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Tools and Technologies</a:t>
            </a:r>
            <a:endParaRPr lang="en-US" sz="3900" dirty="0"/>
          </a:p>
        </p:txBody>
      </p:sp>
      <p:sp>
        <p:nvSpPr>
          <p:cNvPr id="3" name="Text 1"/>
          <p:cNvSpPr/>
          <p:nvPr/>
        </p:nvSpPr>
        <p:spPr>
          <a:xfrm>
            <a:off x="793790" y="186594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Throughout the semester, you'll gain hands-on experience with professional development tools and technologies that are essential in today's software industry. These tools will be introduced progressively through various learning activities.</a:t>
            </a:r>
            <a:endParaRPr lang="en-US" sz="1550" dirty="0"/>
          </a:p>
        </p:txBody>
      </p:sp>
      <p:pic>
        <p:nvPicPr>
          <p:cNvPr id="4" name="Image 0" descr="preencoded.png"/>
          <p:cNvPicPr>
            <a:picLocks noChangeAspect="1"/>
          </p:cNvPicPr>
          <p:nvPr/>
        </p:nvPicPr>
        <p:blipFill>
          <a:blip r:embed="rId3"/>
          <a:stretch>
            <a:fillRect/>
          </a:stretch>
        </p:blipFill>
        <p:spPr>
          <a:xfrm>
            <a:off x="793790" y="2724269"/>
            <a:ext cx="3074670" cy="1900238"/>
          </a:xfrm>
          <a:prstGeom prst="rect">
            <a:avLst/>
          </a:prstGeom>
        </p:spPr>
      </p:pic>
      <p:sp>
        <p:nvSpPr>
          <p:cNvPr id="5" name="Text 2"/>
          <p:cNvSpPr/>
          <p:nvPr/>
        </p:nvSpPr>
        <p:spPr>
          <a:xfrm>
            <a:off x="793790" y="482286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Lectures</a:t>
            </a:r>
            <a:endParaRPr lang="en-US" sz="1950" dirty="0"/>
          </a:p>
        </p:txBody>
      </p:sp>
      <p:sp>
        <p:nvSpPr>
          <p:cNvPr id="6" name="Text 3"/>
          <p:cNvSpPr/>
          <p:nvPr/>
        </p:nvSpPr>
        <p:spPr>
          <a:xfrm>
            <a:off x="793790" y="5252085"/>
            <a:ext cx="3074670" cy="127015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Instructor-led sessions introducing new tools, demonstrating best practices, and exploring advanced concepts</a:t>
            </a:r>
            <a:endParaRPr lang="en-US" sz="1550" dirty="0"/>
          </a:p>
        </p:txBody>
      </p:sp>
      <p:pic>
        <p:nvPicPr>
          <p:cNvPr id="7" name="Image 1" descr="preencoded.png"/>
          <p:cNvPicPr>
            <a:picLocks noChangeAspect="1"/>
          </p:cNvPicPr>
          <p:nvPr/>
        </p:nvPicPr>
        <p:blipFill>
          <a:blip r:embed="rId4"/>
          <a:stretch>
            <a:fillRect/>
          </a:stretch>
        </p:blipFill>
        <p:spPr>
          <a:xfrm>
            <a:off x="4116467" y="2724269"/>
            <a:ext cx="3074670" cy="1900238"/>
          </a:xfrm>
          <a:prstGeom prst="rect">
            <a:avLst/>
          </a:prstGeom>
        </p:spPr>
      </p:pic>
      <p:sp>
        <p:nvSpPr>
          <p:cNvPr id="8" name="Text 4"/>
          <p:cNvSpPr/>
          <p:nvPr/>
        </p:nvSpPr>
        <p:spPr>
          <a:xfrm>
            <a:off x="4116467" y="482286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Lab Assignments</a:t>
            </a:r>
            <a:endParaRPr lang="en-US" sz="1950" dirty="0"/>
          </a:p>
        </p:txBody>
      </p:sp>
      <p:sp>
        <p:nvSpPr>
          <p:cNvPr id="9" name="Text 5"/>
          <p:cNvSpPr/>
          <p:nvPr/>
        </p:nvSpPr>
        <p:spPr>
          <a:xfrm>
            <a:off x="4116467" y="5252085"/>
            <a:ext cx="3074670" cy="127015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Guided practice sessions where you'll apply new tools in controlled environments with instructor support</a:t>
            </a:r>
            <a:endParaRPr lang="en-US" sz="1550" dirty="0"/>
          </a:p>
        </p:txBody>
      </p:sp>
      <p:pic>
        <p:nvPicPr>
          <p:cNvPr id="10" name="Image 2" descr="preencoded.png"/>
          <p:cNvPicPr>
            <a:picLocks noChangeAspect="1"/>
          </p:cNvPicPr>
          <p:nvPr/>
        </p:nvPicPr>
        <p:blipFill>
          <a:blip r:embed="rId5"/>
          <a:stretch>
            <a:fillRect/>
          </a:stretch>
        </p:blipFill>
        <p:spPr>
          <a:xfrm>
            <a:off x="7439144" y="2724269"/>
            <a:ext cx="3074670" cy="1900238"/>
          </a:xfrm>
          <a:prstGeom prst="rect">
            <a:avLst/>
          </a:prstGeom>
        </p:spPr>
      </p:pic>
      <p:sp>
        <p:nvSpPr>
          <p:cNvPr id="11" name="Text 6"/>
          <p:cNvSpPr/>
          <p:nvPr/>
        </p:nvSpPr>
        <p:spPr>
          <a:xfrm>
            <a:off x="7439144" y="4822865"/>
            <a:ext cx="2630210"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Individual Assignments</a:t>
            </a:r>
            <a:endParaRPr lang="en-US" sz="1950" dirty="0"/>
          </a:p>
        </p:txBody>
      </p:sp>
      <p:sp>
        <p:nvSpPr>
          <p:cNvPr id="12" name="Text 7"/>
          <p:cNvSpPr/>
          <p:nvPr/>
        </p:nvSpPr>
        <p:spPr>
          <a:xfrm>
            <a:off x="7439144" y="5252085"/>
            <a:ext cx="3074670" cy="127015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Solo projects that deepen your understanding and build confidence with specific technologies</a:t>
            </a:r>
            <a:endParaRPr lang="en-US" sz="1550" dirty="0"/>
          </a:p>
        </p:txBody>
      </p:sp>
      <p:pic>
        <p:nvPicPr>
          <p:cNvPr id="13" name="Image 3" descr="preencoded.png"/>
          <p:cNvPicPr>
            <a:picLocks noChangeAspect="1"/>
          </p:cNvPicPr>
          <p:nvPr/>
        </p:nvPicPr>
        <p:blipFill>
          <a:blip r:embed="rId6"/>
          <a:stretch>
            <a:fillRect/>
          </a:stretch>
        </p:blipFill>
        <p:spPr>
          <a:xfrm>
            <a:off x="10761821" y="2724269"/>
            <a:ext cx="3074789" cy="1900357"/>
          </a:xfrm>
          <a:prstGeom prst="rect">
            <a:avLst/>
          </a:prstGeom>
        </p:spPr>
      </p:pic>
      <p:sp>
        <p:nvSpPr>
          <p:cNvPr id="14" name="Text 8"/>
          <p:cNvSpPr/>
          <p:nvPr/>
        </p:nvSpPr>
        <p:spPr>
          <a:xfrm>
            <a:off x="10761821" y="482298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Final Projects</a:t>
            </a:r>
            <a:endParaRPr lang="en-US" sz="1950" dirty="0"/>
          </a:p>
        </p:txBody>
      </p:sp>
      <p:sp>
        <p:nvSpPr>
          <p:cNvPr id="15" name="Text 9"/>
          <p:cNvSpPr/>
          <p:nvPr/>
        </p:nvSpPr>
        <p:spPr>
          <a:xfrm>
            <a:off x="10761821" y="5252204"/>
            <a:ext cx="3074789" cy="95261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Comprehensive integration of all learned tools and techniques in your capstone application</a:t>
            </a:r>
            <a:endParaRPr lang="en-US" sz="1550" dirty="0"/>
          </a:p>
        </p:txBody>
      </p:sp>
      <p:sp>
        <p:nvSpPr>
          <p:cNvPr id="16" name="Text 10"/>
          <p:cNvSpPr/>
          <p:nvPr/>
        </p:nvSpPr>
        <p:spPr>
          <a:xfrm>
            <a:off x="793790" y="674548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3C3939"/>
                </a:solidFill>
                <a:latin typeface="Roboto" pitchFamily="34" charset="0"/>
                <a:ea typeface="Roboto" pitchFamily="34" charset="-122"/>
                <a:cs typeface="Roboto" pitchFamily="34" charset="-120"/>
              </a:rPr>
              <a:t>This multi-faceted approach ensures you develop both breadth and depth in your technical capabilities, preparing you for the diverse challenges of professional software development.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50677"/>
            <a:ext cx="6994684" cy="589121"/>
          </a:xfrm>
          <a:prstGeom prst="rect">
            <a:avLst/>
          </a:prstGeom>
          <a:noFill/>
          <a:ln/>
        </p:spPr>
        <p:txBody>
          <a:bodyPr wrap="none" lIns="0" tIns="0" rIns="0" bIns="0" rtlCol="0" anchor="t"/>
          <a:lstStyle/>
          <a:p>
            <a:pPr marL="0" indent="0" algn="l">
              <a:lnSpc>
                <a:spcPts val="4600"/>
              </a:lnSpc>
              <a:buNone/>
            </a:pPr>
            <a:r>
              <a:rPr lang="en-US" sz="3700" dirty="0">
                <a:solidFill>
                  <a:srgbClr val="1B1B27"/>
                </a:solidFill>
                <a:latin typeface="Raleway" pitchFamily="34" charset="0"/>
                <a:ea typeface="Raleway" pitchFamily="34" charset="-122"/>
                <a:cs typeface="Raleway" pitchFamily="34" charset="-120"/>
              </a:rPr>
              <a:t>Agile-Scrum Process Simulation</a:t>
            </a:r>
            <a:endParaRPr lang="en-US" sz="3700" dirty="0"/>
          </a:p>
        </p:txBody>
      </p:sp>
      <p:sp>
        <p:nvSpPr>
          <p:cNvPr id="3" name="Text 1"/>
          <p:cNvSpPr/>
          <p:nvPr/>
        </p:nvSpPr>
        <p:spPr>
          <a:xfrm>
            <a:off x="793790" y="1616869"/>
            <a:ext cx="13042821"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To mirror real-world professional environments, our course operates using Agile-Scrum methodology with GitHub as our primary project management platform. This hands-on experience prepares you for immediate contribution to industry teams.</a:t>
            </a:r>
            <a:endParaRPr lang="en-US" sz="1450" dirty="0"/>
          </a:p>
        </p:txBody>
      </p:sp>
      <p:sp>
        <p:nvSpPr>
          <p:cNvPr id="4" name="Text 2"/>
          <p:cNvSpPr/>
          <p:nvPr/>
        </p:nvSpPr>
        <p:spPr>
          <a:xfrm>
            <a:off x="793790" y="2432328"/>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01</a:t>
            </a:r>
            <a:endParaRPr lang="en-US" sz="1450" dirty="0"/>
          </a:p>
        </p:txBody>
      </p:sp>
      <p:sp>
        <p:nvSpPr>
          <p:cNvPr id="5" name="Shape 3"/>
          <p:cNvSpPr/>
          <p:nvPr/>
        </p:nvSpPr>
        <p:spPr>
          <a:xfrm>
            <a:off x="793790" y="2729746"/>
            <a:ext cx="6427113" cy="22860"/>
          </a:xfrm>
          <a:prstGeom prst="rect">
            <a:avLst/>
          </a:prstGeom>
          <a:solidFill>
            <a:srgbClr val="1B1B27"/>
          </a:solidFill>
          <a:ln/>
        </p:spPr>
        <p:txBody>
          <a:bodyPr/>
          <a:lstStyle/>
          <a:p>
            <a:endParaRPr lang="en-US"/>
          </a:p>
        </p:txBody>
      </p:sp>
      <p:sp>
        <p:nvSpPr>
          <p:cNvPr id="6" name="Text 4"/>
          <p:cNvSpPr/>
          <p:nvPr/>
        </p:nvSpPr>
        <p:spPr>
          <a:xfrm>
            <a:off x="793790" y="2869644"/>
            <a:ext cx="2403158"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Backlog Management</a:t>
            </a:r>
            <a:endParaRPr lang="en-US" sz="1850" dirty="0"/>
          </a:p>
        </p:txBody>
      </p:sp>
      <p:sp>
        <p:nvSpPr>
          <p:cNvPr id="7" name="Text 5"/>
          <p:cNvSpPr/>
          <p:nvPr/>
        </p:nvSpPr>
        <p:spPr>
          <a:xfrm>
            <a:off x="793790" y="3277433"/>
            <a:ext cx="6427113"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Create and maintain a prioritized list of features, user stories, and tasks using GitHub Issues and Projects</a:t>
            </a:r>
            <a:endParaRPr lang="en-US" sz="1450" dirty="0"/>
          </a:p>
        </p:txBody>
      </p:sp>
      <p:sp>
        <p:nvSpPr>
          <p:cNvPr id="8" name="Text 6"/>
          <p:cNvSpPr/>
          <p:nvPr/>
        </p:nvSpPr>
        <p:spPr>
          <a:xfrm>
            <a:off x="7409378" y="2432328"/>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02</a:t>
            </a:r>
            <a:endParaRPr lang="en-US" sz="1450" dirty="0"/>
          </a:p>
        </p:txBody>
      </p:sp>
      <p:sp>
        <p:nvSpPr>
          <p:cNvPr id="9" name="Shape 7"/>
          <p:cNvSpPr/>
          <p:nvPr/>
        </p:nvSpPr>
        <p:spPr>
          <a:xfrm>
            <a:off x="7409378" y="2729746"/>
            <a:ext cx="6427232" cy="22860"/>
          </a:xfrm>
          <a:prstGeom prst="rect">
            <a:avLst/>
          </a:prstGeom>
          <a:solidFill>
            <a:srgbClr val="1B1B27"/>
          </a:solidFill>
          <a:ln/>
        </p:spPr>
        <p:txBody>
          <a:bodyPr/>
          <a:lstStyle/>
          <a:p>
            <a:endParaRPr lang="en-US"/>
          </a:p>
        </p:txBody>
      </p:sp>
      <p:sp>
        <p:nvSpPr>
          <p:cNvPr id="10" name="Text 8"/>
          <p:cNvSpPr/>
          <p:nvPr/>
        </p:nvSpPr>
        <p:spPr>
          <a:xfrm>
            <a:off x="7409378" y="2869644"/>
            <a:ext cx="3259693"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Sprint Planning &amp; Prioritization</a:t>
            </a:r>
            <a:endParaRPr lang="en-US" sz="1850" dirty="0"/>
          </a:p>
        </p:txBody>
      </p:sp>
      <p:sp>
        <p:nvSpPr>
          <p:cNvPr id="11" name="Text 9"/>
          <p:cNvSpPr/>
          <p:nvPr/>
        </p:nvSpPr>
        <p:spPr>
          <a:xfrm>
            <a:off x="7409378" y="3277433"/>
            <a:ext cx="6427232"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Select high-priority items for each development iteration, estimating effort and allocating resources</a:t>
            </a:r>
            <a:endParaRPr lang="en-US" sz="1450" dirty="0"/>
          </a:p>
        </p:txBody>
      </p:sp>
      <p:sp>
        <p:nvSpPr>
          <p:cNvPr id="12" name="Text 10"/>
          <p:cNvSpPr/>
          <p:nvPr/>
        </p:nvSpPr>
        <p:spPr>
          <a:xfrm>
            <a:off x="793790" y="4210645"/>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03</a:t>
            </a:r>
            <a:endParaRPr lang="en-US" sz="1450" dirty="0"/>
          </a:p>
        </p:txBody>
      </p:sp>
      <p:sp>
        <p:nvSpPr>
          <p:cNvPr id="13" name="Shape 11"/>
          <p:cNvSpPr/>
          <p:nvPr/>
        </p:nvSpPr>
        <p:spPr>
          <a:xfrm>
            <a:off x="793790" y="4508063"/>
            <a:ext cx="6427113" cy="22860"/>
          </a:xfrm>
          <a:prstGeom prst="rect">
            <a:avLst/>
          </a:prstGeom>
          <a:solidFill>
            <a:srgbClr val="1B1B27"/>
          </a:solidFill>
          <a:ln/>
        </p:spPr>
        <p:txBody>
          <a:bodyPr/>
          <a:lstStyle/>
          <a:p>
            <a:endParaRPr lang="en-US"/>
          </a:p>
        </p:txBody>
      </p:sp>
      <p:sp>
        <p:nvSpPr>
          <p:cNvPr id="14" name="Text 12"/>
          <p:cNvSpPr/>
          <p:nvPr/>
        </p:nvSpPr>
        <p:spPr>
          <a:xfrm>
            <a:off x="793790" y="4647962"/>
            <a:ext cx="2414945"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Iterative Development</a:t>
            </a:r>
            <a:endParaRPr lang="en-US" sz="1850" dirty="0"/>
          </a:p>
        </p:txBody>
      </p:sp>
      <p:sp>
        <p:nvSpPr>
          <p:cNvPr id="15" name="Text 13"/>
          <p:cNvSpPr/>
          <p:nvPr/>
        </p:nvSpPr>
        <p:spPr>
          <a:xfrm>
            <a:off x="793790" y="5055751"/>
            <a:ext cx="6427113"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Work in focused sprints, delivering incremental functionality and adapting to changing requirements</a:t>
            </a:r>
            <a:endParaRPr lang="en-US" sz="1450" dirty="0"/>
          </a:p>
        </p:txBody>
      </p:sp>
      <p:sp>
        <p:nvSpPr>
          <p:cNvPr id="16" name="Text 14"/>
          <p:cNvSpPr/>
          <p:nvPr/>
        </p:nvSpPr>
        <p:spPr>
          <a:xfrm>
            <a:off x="7409378" y="4210645"/>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04</a:t>
            </a:r>
            <a:endParaRPr lang="en-US" sz="1450" dirty="0"/>
          </a:p>
        </p:txBody>
      </p:sp>
      <p:sp>
        <p:nvSpPr>
          <p:cNvPr id="17" name="Shape 15"/>
          <p:cNvSpPr/>
          <p:nvPr/>
        </p:nvSpPr>
        <p:spPr>
          <a:xfrm>
            <a:off x="7409378" y="4508063"/>
            <a:ext cx="6427232" cy="22860"/>
          </a:xfrm>
          <a:prstGeom prst="rect">
            <a:avLst/>
          </a:prstGeom>
          <a:solidFill>
            <a:srgbClr val="1B1B27"/>
          </a:solidFill>
          <a:ln/>
        </p:spPr>
        <p:txBody>
          <a:bodyPr/>
          <a:lstStyle/>
          <a:p>
            <a:endParaRPr lang="en-US"/>
          </a:p>
        </p:txBody>
      </p:sp>
      <p:sp>
        <p:nvSpPr>
          <p:cNvPr id="18" name="Text 16"/>
          <p:cNvSpPr/>
          <p:nvPr/>
        </p:nvSpPr>
        <p:spPr>
          <a:xfrm>
            <a:off x="7409378" y="4647962"/>
            <a:ext cx="2381964"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Continuous Feedback</a:t>
            </a:r>
            <a:endParaRPr lang="en-US" sz="1850" dirty="0"/>
          </a:p>
        </p:txBody>
      </p:sp>
      <p:sp>
        <p:nvSpPr>
          <p:cNvPr id="19" name="Text 17"/>
          <p:cNvSpPr/>
          <p:nvPr/>
        </p:nvSpPr>
        <p:spPr>
          <a:xfrm>
            <a:off x="7409378" y="5055751"/>
            <a:ext cx="6427232"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Regular code reviews, team check-ins, and instructor consultations to ensure quality and alignment</a:t>
            </a:r>
            <a:endParaRPr lang="en-US" sz="1450" dirty="0"/>
          </a:p>
        </p:txBody>
      </p:sp>
      <p:sp>
        <p:nvSpPr>
          <p:cNvPr id="20" name="Text 18"/>
          <p:cNvSpPr/>
          <p:nvPr/>
        </p:nvSpPr>
        <p:spPr>
          <a:xfrm>
            <a:off x="793790" y="5988963"/>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05</a:t>
            </a:r>
            <a:endParaRPr lang="en-US" sz="1450" dirty="0"/>
          </a:p>
        </p:txBody>
      </p:sp>
      <p:sp>
        <p:nvSpPr>
          <p:cNvPr id="21" name="Shape 19"/>
          <p:cNvSpPr/>
          <p:nvPr/>
        </p:nvSpPr>
        <p:spPr>
          <a:xfrm>
            <a:off x="793790" y="6286381"/>
            <a:ext cx="6427113" cy="22860"/>
          </a:xfrm>
          <a:prstGeom prst="rect">
            <a:avLst/>
          </a:prstGeom>
          <a:solidFill>
            <a:srgbClr val="1B1B27"/>
          </a:solidFill>
          <a:ln/>
        </p:spPr>
        <p:txBody>
          <a:bodyPr/>
          <a:lstStyle/>
          <a:p>
            <a:endParaRPr lang="en-US"/>
          </a:p>
        </p:txBody>
      </p:sp>
      <p:sp>
        <p:nvSpPr>
          <p:cNvPr id="22" name="Text 20"/>
          <p:cNvSpPr/>
          <p:nvPr/>
        </p:nvSpPr>
        <p:spPr>
          <a:xfrm>
            <a:off x="793790" y="6426279"/>
            <a:ext cx="2356842"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Success Metrics</a:t>
            </a:r>
            <a:endParaRPr lang="en-US" sz="1850" dirty="0"/>
          </a:p>
        </p:txBody>
      </p:sp>
      <p:sp>
        <p:nvSpPr>
          <p:cNvPr id="23" name="Text 21"/>
          <p:cNvSpPr/>
          <p:nvPr/>
        </p:nvSpPr>
        <p:spPr>
          <a:xfrm>
            <a:off x="793790" y="6834068"/>
            <a:ext cx="6427113"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Define clear, measurable goals for each sprint and track progress toward project completion</a:t>
            </a:r>
            <a:endParaRPr lang="en-US" sz="1450" dirty="0"/>
          </a:p>
        </p:txBody>
      </p:sp>
      <p:sp>
        <p:nvSpPr>
          <p:cNvPr id="24" name="Text 22"/>
          <p:cNvSpPr/>
          <p:nvPr/>
        </p:nvSpPr>
        <p:spPr>
          <a:xfrm>
            <a:off x="7409378" y="5988963"/>
            <a:ext cx="188476" cy="235625"/>
          </a:xfrm>
          <a:prstGeom prst="rect">
            <a:avLst/>
          </a:prstGeom>
          <a:noFill/>
          <a:ln/>
        </p:spPr>
        <p:txBody>
          <a:bodyPr wrap="none" lIns="0" tIns="0" rIns="0" bIns="0" rtlCol="0" anchor="t"/>
          <a:lstStyle/>
          <a:p>
            <a:pPr marL="0" indent="0" algn="l">
              <a:lnSpc>
                <a:spcPts val="2350"/>
              </a:lnSpc>
              <a:buNone/>
            </a:pPr>
            <a:r>
              <a:rPr lang="en-US" sz="1450" dirty="0">
                <a:solidFill>
                  <a:srgbClr val="3C3939"/>
                </a:solidFill>
                <a:latin typeface="Raleway Light" pitchFamily="34" charset="0"/>
                <a:ea typeface="Raleway Light" pitchFamily="34" charset="-122"/>
                <a:cs typeface="Raleway Light" pitchFamily="34" charset="-120"/>
              </a:rPr>
              <a:t>06</a:t>
            </a:r>
            <a:endParaRPr lang="en-US" sz="1450" dirty="0"/>
          </a:p>
        </p:txBody>
      </p:sp>
      <p:sp>
        <p:nvSpPr>
          <p:cNvPr id="25" name="Shape 23"/>
          <p:cNvSpPr/>
          <p:nvPr/>
        </p:nvSpPr>
        <p:spPr>
          <a:xfrm>
            <a:off x="7409378" y="6286381"/>
            <a:ext cx="6427232" cy="22860"/>
          </a:xfrm>
          <a:prstGeom prst="rect">
            <a:avLst/>
          </a:prstGeom>
          <a:solidFill>
            <a:srgbClr val="1B1B27"/>
          </a:solidFill>
          <a:ln/>
        </p:spPr>
        <p:txBody>
          <a:bodyPr/>
          <a:lstStyle/>
          <a:p>
            <a:endParaRPr lang="en-US"/>
          </a:p>
        </p:txBody>
      </p:sp>
      <p:sp>
        <p:nvSpPr>
          <p:cNvPr id="26" name="Text 24"/>
          <p:cNvSpPr/>
          <p:nvPr/>
        </p:nvSpPr>
        <p:spPr>
          <a:xfrm>
            <a:off x="7409378" y="6426279"/>
            <a:ext cx="2598777" cy="294680"/>
          </a:xfrm>
          <a:prstGeom prst="rect">
            <a:avLst/>
          </a:prstGeom>
          <a:noFill/>
          <a:ln/>
        </p:spPr>
        <p:txBody>
          <a:bodyPr wrap="none" lIns="0" tIns="0" rIns="0" bIns="0" rtlCol="0" anchor="t"/>
          <a:lstStyle/>
          <a:p>
            <a:pPr marL="0" indent="0" algn="l">
              <a:lnSpc>
                <a:spcPts val="2300"/>
              </a:lnSpc>
              <a:buNone/>
            </a:pPr>
            <a:r>
              <a:rPr lang="en-US" sz="1850" dirty="0">
                <a:solidFill>
                  <a:srgbClr val="3C3939"/>
                </a:solidFill>
                <a:latin typeface="Raleway" pitchFamily="34" charset="0"/>
                <a:ea typeface="Raleway" pitchFamily="34" charset="-122"/>
                <a:cs typeface="Raleway" pitchFamily="34" charset="-120"/>
              </a:rPr>
              <a:t>Weekly Demonstrations</a:t>
            </a:r>
            <a:endParaRPr lang="en-US" sz="1850" dirty="0"/>
          </a:p>
        </p:txBody>
      </p:sp>
      <p:sp>
        <p:nvSpPr>
          <p:cNvPr id="27" name="Text 25"/>
          <p:cNvSpPr/>
          <p:nvPr/>
        </p:nvSpPr>
        <p:spPr>
          <a:xfrm>
            <a:off x="7409378" y="6834068"/>
            <a:ext cx="6427232" cy="603409"/>
          </a:xfrm>
          <a:prstGeom prst="rect">
            <a:avLst/>
          </a:prstGeom>
          <a:noFill/>
          <a:ln/>
        </p:spPr>
        <p:txBody>
          <a:bodyPr wrap="square" lIns="0" tIns="0" rIns="0" bIns="0" rtlCol="0" anchor="t"/>
          <a:lstStyle/>
          <a:p>
            <a:pPr marL="0" indent="0" algn="l">
              <a:lnSpc>
                <a:spcPts val="2350"/>
              </a:lnSpc>
              <a:buNone/>
            </a:pPr>
            <a:r>
              <a:rPr lang="en-US" sz="1450" dirty="0">
                <a:solidFill>
                  <a:srgbClr val="3C3939"/>
                </a:solidFill>
                <a:latin typeface="Roboto" pitchFamily="34" charset="0"/>
                <a:ea typeface="Roboto" pitchFamily="34" charset="-122"/>
                <a:cs typeface="Roboto" pitchFamily="34" charset="-120"/>
              </a:rPr>
              <a:t>Present completed work to stakeholders, gather feedback, and plan next iterations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717691" y="1020253"/>
            <a:ext cx="4118919" cy="6178378"/>
          </a:xfrm>
          <a:prstGeom prst="rect">
            <a:avLst/>
          </a:prstGeom>
        </p:spPr>
      </p:pic>
      <p:sp>
        <p:nvSpPr>
          <p:cNvPr id="3" name="Text 0"/>
          <p:cNvSpPr/>
          <p:nvPr/>
        </p:nvSpPr>
        <p:spPr>
          <a:xfrm>
            <a:off x="793790" y="882729"/>
            <a:ext cx="7480935" cy="558165"/>
          </a:xfrm>
          <a:prstGeom prst="rect">
            <a:avLst/>
          </a:prstGeom>
          <a:noFill/>
          <a:ln/>
        </p:spPr>
        <p:txBody>
          <a:bodyPr wrap="none" lIns="0" tIns="0" rIns="0" bIns="0" rtlCol="0" anchor="t"/>
          <a:lstStyle/>
          <a:p>
            <a:pPr marL="0" indent="0" algn="l">
              <a:lnSpc>
                <a:spcPts val="4350"/>
              </a:lnSpc>
              <a:buNone/>
            </a:pPr>
            <a:r>
              <a:rPr lang="en-US" sz="3500" dirty="0">
                <a:solidFill>
                  <a:srgbClr val="1B1B27"/>
                </a:solidFill>
                <a:latin typeface="Raleway" pitchFamily="34" charset="0"/>
                <a:ea typeface="Raleway" pitchFamily="34" charset="-122"/>
                <a:cs typeface="Raleway" pitchFamily="34" charset="-120"/>
              </a:rPr>
              <a:t>Ready to Build Something Amazing?</a:t>
            </a:r>
            <a:endParaRPr lang="en-US" sz="3500" dirty="0"/>
          </a:p>
        </p:txBody>
      </p:sp>
      <p:sp>
        <p:nvSpPr>
          <p:cNvPr id="4" name="Text 1"/>
          <p:cNvSpPr/>
          <p:nvPr/>
        </p:nvSpPr>
        <p:spPr>
          <a:xfrm>
            <a:off x="793790" y="1708785"/>
            <a:ext cx="7556421" cy="857250"/>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This semester, you'll transform from students into software engineers, equipped with the skills, tools, and confidence to tackle complex technical challenges. Your capstone project will serve as a portfolio piece that demonstrates your capabilities to future employers.</a:t>
            </a:r>
            <a:endParaRPr lang="en-US" sz="1400" dirty="0"/>
          </a:p>
        </p:txBody>
      </p:sp>
      <p:sp>
        <p:nvSpPr>
          <p:cNvPr id="5" name="Shape 2"/>
          <p:cNvSpPr/>
          <p:nvPr/>
        </p:nvSpPr>
        <p:spPr>
          <a:xfrm>
            <a:off x="793790" y="2766893"/>
            <a:ext cx="3688913" cy="2100263"/>
          </a:xfrm>
          <a:prstGeom prst="roundRect">
            <a:avLst>
              <a:gd name="adj" fmla="val 3572"/>
            </a:avLst>
          </a:prstGeom>
          <a:solidFill>
            <a:srgbClr val="E1E1EA"/>
          </a:solidFill>
          <a:ln w="7620">
            <a:solidFill>
              <a:srgbClr val="C7C7D0"/>
            </a:solidFill>
            <a:prstDash val="solid"/>
          </a:ln>
        </p:spPr>
        <p:txBody>
          <a:bodyPr/>
          <a:lstStyle/>
          <a:p>
            <a:endParaRPr lang="en-US"/>
          </a:p>
        </p:txBody>
      </p:sp>
      <p:sp>
        <p:nvSpPr>
          <p:cNvPr id="6" name="Shape 3"/>
          <p:cNvSpPr/>
          <p:nvPr/>
        </p:nvSpPr>
        <p:spPr>
          <a:xfrm>
            <a:off x="980003" y="2953107"/>
            <a:ext cx="535781" cy="535781"/>
          </a:xfrm>
          <a:prstGeom prst="roundRect">
            <a:avLst>
              <a:gd name="adj" fmla="val 17064968"/>
            </a:avLst>
          </a:prstGeom>
          <a:solidFill>
            <a:srgbClr val="1B1B27"/>
          </a:solidFill>
          <a:ln/>
        </p:spPr>
        <p:txBody>
          <a:bodyPr/>
          <a:lstStyle/>
          <a:p>
            <a:endParaRPr lang="en-US"/>
          </a:p>
        </p:txBody>
      </p:sp>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284" y="3100388"/>
            <a:ext cx="241102" cy="241102"/>
          </a:xfrm>
          <a:prstGeom prst="rect">
            <a:avLst/>
          </a:prstGeom>
        </p:spPr>
      </p:pic>
      <p:sp>
        <p:nvSpPr>
          <p:cNvPr id="8" name="Text 4"/>
          <p:cNvSpPr/>
          <p:nvPr/>
        </p:nvSpPr>
        <p:spPr>
          <a:xfrm>
            <a:off x="980003" y="3667482"/>
            <a:ext cx="2679383" cy="334804"/>
          </a:xfrm>
          <a:prstGeom prst="rect">
            <a:avLst/>
          </a:prstGeom>
          <a:noFill/>
          <a:ln/>
        </p:spPr>
        <p:txBody>
          <a:bodyPr wrap="none" lIns="0" tIns="0" rIns="0" bIns="0" rtlCol="0" anchor="t"/>
          <a:lstStyle/>
          <a:p>
            <a:pPr marL="0" indent="0" algn="l">
              <a:lnSpc>
                <a:spcPts val="2600"/>
              </a:lnSpc>
              <a:buNone/>
            </a:pPr>
            <a:r>
              <a:rPr lang="en-US" sz="2100" dirty="0">
                <a:solidFill>
                  <a:srgbClr val="3C3939"/>
                </a:solidFill>
                <a:latin typeface="Raleway" pitchFamily="34" charset="0"/>
                <a:ea typeface="Raleway" pitchFamily="34" charset="-122"/>
                <a:cs typeface="Raleway" pitchFamily="34" charset="-120"/>
              </a:rPr>
              <a:t>Set Your Goals</a:t>
            </a:r>
            <a:endParaRPr lang="en-US" sz="2100" dirty="0"/>
          </a:p>
        </p:txBody>
      </p:sp>
      <p:sp>
        <p:nvSpPr>
          <p:cNvPr id="9" name="Text 5"/>
          <p:cNvSpPr/>
          <p:nvPr/>
        </p:nvSpPr>
        <p:spPr>
          <a:xfrm>
            <a:off x="980003" y="4109442"/>
            <a:ext cx="3316486" cy="571500"/>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Define ambitious yet achievable objectives for your capstone project</a:t>
            </a:r>
            <a:endParaRPr lang="en-US" sz="1400" dirty="0"/>
          </a:p>
        </p:txBody>
      </p:sp>
      <p:sp>
        <p:nvSpPr>
          <p:cNvPr id="10" name="Shape 6"/>
          <p:cNvSpPr/>
          <p:nvPr/>
        </p:nvSpPr>
        <p:spPr>
          <a:xfrm>
            <a:off x="4661297" y="2766893"/>
            <a:ext cx="3688913" cy="2100263"/>
          </a:xfrm>
          <a:prstGeom prst="roundRect">
            <a:avLst>
              <a:gd name="adj" fmla="val 3572"/>
            </a:avLst>
          </a:prstGeom>
          <a:solidFill>
            <a:srgbClr val="E1E1EA"/>
          </a:solidFill>
          <a:ln w="7620">
            <a:solidFill>
              <a:srgbClr val="C7C7D0"/>
            </a:solidFill>
            <a:prstDash val="solid"/>
          </a:ln>
        </p:spPr>
        <p:txBody>
          <a:bodyPr/>
          <a:lstStyle/>
          <a:p>
            <a:endParaRPr lang="en-US"/>
          </a:p>
        </p:txBody>
      </p:sp>
      <p:sp>
        <p:nvSpPr>
          <p:cNvPr id="11" name="Shape 7"/>
          <p:cNvSpPr/>
          <p:nvPr/>
        </p:nvSpPr>
        <p:spPr>
          <a:xfrm>
            <a:off x="4847511" y="2953107"/>
            <a:ext cx="535781" cy="535781"/>
          </a:xfrm>
          <a:prstGeom prst="roundRect">
            <a:avLst>
              <a:gd name="adj" fmla="val 17064968"/>
            </a:avLst>
          </a:prstGeom>
          <a:solidFill>
            <a:srgbClr val="1B1B27"/>
          </a:solidFill>
          <a:ln/>
        </p:spPr>
        <p:txBody>
          <a:bodyPr/>
          <a:lstStyle/>
          <a:p>
            <a:endParaRPr lang="en-US"/>
          </a:p>
        </p:txBody>
      </p:sp>
      <p:pic>
        <p:nvPicPr>
          <p:cNvPr id="12"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994791" y="3100388"/>
            <a:ext cx="241102" cy="241102"/>
          </a:xfrm>
          <a:prstGeom prst="rect">
            <a:avLst/>
          </a:prstGeom>
        </p:spPr>
      </p:pic>
      <p:sp>
        <p:nvSpPr>
          <p:cNvPr id="13" name="Text 8"/>
          <p:cNvSpPr/>
          <p:nvPr/>
        </p:nvSpPr>
        <p:spPr>
          <a:xfrm>
            <a:off x="4847511" y="3667482"/>
            <a:ext cx="2804874" cy="334804"/>
          </a:xfrm>
          <a:prstGeom prst="rect">
            <a:avLst/>
          </a:prstGeom>
          <a:noFill/>
          <a:ln/>
        </p:spPr>
        <p:txBody>
          <a:bodyPr wrap="none" lIns="0" tIns="0" rIns="0" bIns="0" rtlCol="0" anchor="t"/>
          <a:lstStyle/>
          <a:p>
            <a:pPr marL="0" indent="0" algn="l">
              <a:lnSpc>
                <a:spcPts val="2600"/>
              </a:lnSpc>
              <a:buNone/>
            </a:pPr>
            <a:r>
              <a:rPr lang="en-US" sz="2100" dirty="0">
                <a:solidFill>
                  <a:srgbClr val="3C3939"/>
                </a:solidFill>
                <a:latin typeface="Raleway" pitchFamily="34" charset="0"/>
                <a:ea typeface="Raleway" pitchFamily="34" charset="-122"/>
                <a:cs typeface="Raleway" pitchFamily="34" charset="-120"/>
              </a:rPr>
              <a:t>Collaborate Effectively</a:t>
            </a:r>
            <a:endParaRPr lang="en-US" sz="2100" dirty="0"/>
          </a:p>
        </p:txBody>
      </p:sp>
      <p:sp>
        <p:nvSpPr>
          <p:cNvPr id="14" name="Text 9"/>
          <p:cNvSpPr/>
          <p:nvPr/>
        </p:nvSpPr>
        <p:spPr>
          <a:xfrm>
            <a:off x="4847511" y="4109442"/>
            <a:ext cx="3316486" cy="571500"/>
          </a:xfrm>
          <a:prstGeom prst="rect">
            <a:avLst/>
          </a:prstGeom>
          <a:noFill/>
          <a:ln/>
        </p:spPr>
        <p:txBody>
          <a:bodyPr wrap="squar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Work with peers, leverage each other's strengths, and build together</a:t>
            </a:r>
            <a:endParaRPr lang="en-US" sz="1400" dirty="0"/>
          </a:p>
        </p:txBody>
      </p:sp>
      <p:sp>
        <p:nvSpPr>
          <p:cNvPr id="15" name="Shape 10"/>
          <p:cNvSpPr/>
          <p:nvPr/>
        </p:nvSpPr>
        <p:spPr>
          <a:xfrm>
            <a:off x="793790" y="5045750"/>
            <a:ext cx="7556421" cy="1814513"/>
          </a:xfrm>
          <a:prstGeom prst="roundRect">
            <a:avLst>
              <a:gd name="adj" fmla="val 4135"/>
            </a:avLst>
          </a:prstGeom>
          <a:solidFill>
            <a:srgbClr val="E1E1EA"/>
          </a:solidFill>
          <a:ln w="7620">
            <a:solidFill>
              <a:srgbClr val="C7C7D0"/>
            </a:solidFill>
            <a:prstDash val="solid"/>
          </a:ln>
        </p:spPr>
        <p:txBody>
          <a:bodyPr/>
          <a:lstStyle/>
          <a:p>
            <a:endParaRPr lang="en-US"/>
          </a:p>
        </p:txBody>
      </p:sp>
      <p:sp>
        <p:nvSpPr>
          <p:cNvPr id="16" name="Shape 11"/>
          <p:cNvSpPr/>
          <p:nvPr/>
        </p:nvSpPr>
        <p:spPr>
          <a:xfrm>
            <a:off x="980003" y="5231963"/>
            <a:ext cx="535781" cy="535781"/>
          </a:xfrm>
          <a:prstGeom prst="roundRect">
            <a:avLst>
              <a:gd name="adj" fmla="val 17064968"/>
            </a:avLst>
          </a:prstGeom>
          <a:solidFill>
            <a:srgbClr val="1B1B27"/>
          </a:solidFill>
          <a:ln/>
        </p:spPr>
        <p:txBody>
          <a:bodyPr/>
          <a:lstStyle/>
          <a:p>
            <a:endParaRPr lang="en-US"/>
          </a:p>
        </p:txBody>
      </p:sp>
      <p:pic>
        <p:nvPicPr>
          <p:cNvPr id="17"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127284" y="5379244"/>
            <a:ext cx="241102" cy="241102"/>
          </a:xfrm>
          <a:prstGeom prst="rect">
            <a:avLst/>
          </a:prstGeom>
        </p:spPr>
      </p:pic>
      <p:sp>
        <p:nvSpPr>
          <p:cNvPr id="18" name="Text 12"/>
          <p:cNvSpPr/>
          <p:nvPr/>
        </p:nvSpPr>
        <p:spPr>
          <a:xfrm>
            <a:off x="980003" y="5946338"/>
            <a:ext cx="2679383" cy="334804"/>
          </a:xfrm>
          <a:prstGeom prst="rect">
            <a:avLst/>
          </a:prstGeom>
          <a:noFill/>
          <a:ln/>
        </p:spPr>
        <p:txBody>
          <a:bodyPr wrap="none" lIns="0" tIns="0" rIns="0" bIns="0" rtlCol="0" anchor="t"/>
          <a:lstStyle/>
          <a:p>
            <a:pPr marL="0" indent="0" algn="l">
              <a:lnSpc>
                <a:spcPts val="2600"/>
              </a:lnSpc>
              <a:buNone/>
            </a:pPr>
            <a:r>
              <a:rPr lang="en-US" sz="2100" dirty="0">
                <a:solidFill>
                  <a:srgbClr val="3C3939"/>
                </a:solidFill>
                <a:latin typeface="Raleway" pitchFamily="34" charset="0"/>
                <a:ea typeface="Raleway" pitchFamily="34" charset="-122"/>
                <a:cs typeface="Raleway" pitchFamily="34" charset="-120"/>
              </a:rPr>
              <a:t>Deliver Excellence</a:t>
            </a:r>
            <a:endParaRPr lang="en-US" sz="2100" dirty="0"/>
          </a:p>
        </p:txBody>
      </p:sp>
      <p:sp>
        <p:nvSpPr>
          <p:cNvPr id="19" name="Text 13"/>
          <p:cNvSpPr/>
          <p:nvPr/>
        </p:nvSpPr>
        <p:spPr>
          <a:xfrm>
            <a:off x="980003" y="6388298"/>
            <a:ext cx="7183993" cy="285750"/>
          </a:xfrm>
          <a:prstGeom prst="rect">
            <a:avLst/>
          </a:prstGeom>
          <a:noFill/>
          <a:ln/>
        </p:spPr>
        <p:txBody>
          <a:bodyPr wrap="non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Create software that you're proud to showcase and discuss in interviews</a:t>
            </a:r>
            <a:endParaRPr lang="en-US" sz="1400" dirty="0"/>
          </a:p>
        </p:txBody>
      </p:sp>
      <p:sp>
        <p:nvSpPr>
          <p:cNvPr id="20" name="Text 14"/>
          <p:cNvSpPr/>
          <p:nvPr/>
        </p:nvSpPr>
        <p:spPr>
          <a:xfrm>
            <a:off x="793790" y="7061121"/>
            <a:ext cx="7556421" cy="285750"/>
          </a:xfrm>
          <a:prstGeom prst="rect">
            <a:avLst/>
          </a:prstGeom>
          <a:noFill/>
          <a:ln/>
        </p:spPr>
        <p:txBody>
          <a:bodyPr wrap="none" lIns="0" tIns="0" rIns="0" bIns="0" rtlCol="0" anchor="t"/>
          <a:lstStyle/>
          <a:p>
            <a:pPr marL="0" indent="0" algn="l">
              <a:lnSpc>
                <a:spcPts val="2250"/>
              </a:lnSpc>
              <a:buNone/>
            </a:pPr>
            <a:r>
              <a:rPr lang="en-US" sz="1400" dirty="0">
                <a:solidFill>
                  <a:srgbClr val="3C3939"/>
                </a:solidFill>
                <a:latin typeface="Roboto" pitchFamily="34" charset="0"/>
                <a:ea typeface="Roboto" pitchFamily="34" charset="-122"/>
                <a:cs typeface="Roboto" pitchFamily="34" charset="-120"/>
              </a:rPr>
              <a:t>Welcome to ICS499—let's build the future together!</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9d258917-277f-42cd-a3cd-14c4e9ee58bc}" enabled="1" method="Standard" siteId="{38ae3bcd-9579-4fd4-adda-b42e1495d55a}" contentBits="0" removed="0"/>
</clbl:labelList>
</file>

<file path=docProps/app.xml><?xml version="1.0" encoding="utf-8"?>
<Properties xmlns="http://schemas.openxmlformats.org/officeDocument/2006/extended-properties" xmlns:vt="http://schemas.openxmlformats.org/officeDocument/2006/docPropsVTypes">
  <TotalTime>1</TotalTime>
  <Words>892</Words>
  <Application>Microsoft Office PowerPoint</Application>
  <PresentationFormat>Custom</PresentationFormat>
  <Paragraphs>93</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Raleway</vt:lpstr>
      <vt:lpstr>Roboto</vt:lpstr>
      <vt:lpstr>Raleway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Jasthi, Siva (DI SW PLM LCS DEVOPS)</dc:creator>
  <cp:lastModifiedBy>Jasthi, Jasthi (DI SW PLM LCS DEVOPS)</cp:lastModifiedBy>
  <cp:revision>2</cp:revision>
  <dcterms:created xsi:type="dcterms:W3CDTF">2026-01-14T22:27:56Z</dcterms:created>
  <dcterms:modified xsi:type="dcterms:W3CDTF">2026-01-14T22:29:55Z</dcterms:modified>
</cp:coreProperties>
</file>